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359" r:id="rId2"/>
    <p:sldId id="355" r:id="rId3"/>
    <p:sldId id="339" r:id="rId4"/>
    <p:sldId id="360" r:id="rId5"/>
    <p:sldId id="340" r:id="rId6"/>
    <p:sldId id="358" r:id="rId7"/>
    <p:sldId id="356" r:id="rId8"/>
    <p:sldId id="314" r:id="rId9"/>
    <p:sldId id="341" r:id="rId10"/>
    <p:sldId id="318" r:id="rId11"/>
    <p:sldId id="317" r:id="rId12"/>
    <p:sldId id="32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006699"/>
    <a:srgbClr val="00808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14" d="100"/>
          <a:sy n="114" d="100"/>
        </p:scale>
        <p:origin x="336" y="168"/>
      </p:cViewPr>
      <p:guideLst>
        <p:guide orient="horz" pos="2160"/>
        <p:guide pos="3840"/>
      </p:guideLst>
    </p:cSldViewPr>
  </p:slideViewPr>
  <p:notesTextViewPr>
    <p:cViewPr>
      <p:scale>
        <a:sx n="1" d="1"/>
        <a:sy n="1" d="1"/>
      </p:scale>
      <p:origin x="0" y="0"/>
    </p:cViewPr>
  </p:notesTextViewPr>
  <p:sorterViewPr>
    <p:cViewPr>
      <p:scale>
        <a:sx n="89" d="100"/>
        <a:sy n="89" d="100"/>
      </p:scale>
      <p:origin x="0" y="-2814"/>
    </p:cViewPr>
  </p:sorter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92873-8491-4231-9F07-7DE6BB16DD91}"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en-US"/>
        </a:p>
      </dgm:t>
    </dgm:pt>
    <dgm:pt modelId="{BDF10242-7578-4144-990F-4EC9075F5D1D}">
      <dgm:prSet custT="1"/>
      <dgm:spPr>
        <a:solidFill>
          <a:srgbClr val="009999"/>
        </a:solidFill>
        <a:ln>
          <a:solidFill>
            <a:srgbClr val="009999"/>
          </a:solidFill>
        </a:ln>
      </dgm:spPr>
      <dgm:t>
        <a:bodyPr/>
        <a:lstStyle/>
        <a:p>
          <a:r>
            <a:rPr lang="en-US" sz="1600" b="1" i="1" dirty="0"/>
            <a:t>Hostel Student Nutrition:</a:t>
          </a:r>
          <a:r>
            <a:rPr lang="en-US" sz="1600" dirty="0"/>
            <a:t> </a:t>
          </a:r>
        </a:p>
        <a:p>
          <a:r>
            <a:rPr lang="en-US" sz="1300" dirty="0"/>
            <a:t>Research shows malnutrition is a major issue in the areas these boys come from.</a:t>
          </a:r>
        </a:p>
      </dgm:t>
    </dgm:pt>
    <dgm:pt modelId="{536BDD01-429A-4AD4-A41B-A0D6BA3F5C2A}" type="parTrans" cxnId="{DA44F04F-EE5F-46A8-952F-D6D0B646C583}">
      <dgm:prSet/>
      <dgm:spPr/>
      <dgm:t>
        <a:bodyPr/>
        <a:lstStyle/>
        <a:p>
          <a:endParaRPr lang="en-US"/>
        </a:p>
      </dgm:t>
    </dgm:pt>
    <dgm:pt modelId="{6EA3856D-C61A-4EA0-928C-981E3367CC2A}" type="sibTrans" cxnId="{DA44F04F-EE5F-46A8-952F-D6D0B646C583}">
      <dgm:prSet/>
      <dgm:spPr>
        <a:noFill/>
        <a:ln>
          <a:solidFill>
            <a:schemeClr val="tx1"/>
          </a:solidFill>
        </a:ln>
      </dgm:spPr>
      <dgm:t>
        <a:bodyPr/>
        <a:lstStyle/>
        <a:p>
          <a:endParaRPr lang="en-US">
            <a:solidFill>
              <a:schemeClr val="tx1"/>
            </a:solidFill>
          </a:endParaRPr>
        </a:p>
      </dgm:t>
    </dgm:pt>
    <dgm:pt modelId="{0CBC94D7-C65D-4C4F-8557-7B59FB7C1C63}">
      <dgm:prSet custT="1"/>
      <dgm:spPr>
        <a:solidFill>
          <a:srgbClr val="008080"/>
        </a:solidFill>
        <a:ln>
          <a:solidFill>
            <a:srgbClr val="008080"/>
          </a:solidFill>
        </a:ln>
      </dgm:spPr>
      <dgm:t>
        <a:bodyPr/>
        <a:lstStyle/>
        <a:p>
          <a:r>
            <a:rPr lang="en-US" sz="1600" b="1" i="1" dirty="0"/>
            <a:t>Life Skills and Leadership Development:  </a:t>
          </a:r>
        </a:p>
        <a:p>
          <a:r>
            <a:rPr lang="en-US" sz="1300" dirty="0"/>
            <a:t>These village boys come from families with minimal resources, families often working as bonded </a:t>
          </a:r>
          <a:r>
            <a:rPr lang="en-US" sz="1300" dirty="0" err="1"/>
            <a:t>labourers</a:t>
          </a:r>
          <a:r>
            <a:rPr lang="en-US" sz="1300" dirty="0"/>
            <a:t>, are orphaned, or have no higher level school facilities in their remote rural locations. </a:t>
          </a:r>
        </a:p>
      </dgm:t>
    </dgm:pt>
    <dgm:pt modelId="{70D9AD59-0A5E-47D5-A536-C7EC1BA3F8E0}" type="parTrans" cxnId="{FE11CE9C-B88E-4BAD-89C9-C3CE01ABCA99}">
      <dgm:prSet/>
      <dgm:spPr/>
      <dgm:t>
        <a:bodyPr/>
        <a:lstStyle/>
        <a:p>
          <a:endParaRPr lang="en-US"/>
        </a:p>
      </dgm:t>
    </dgm:pt>
    <dgm:pt modelId="{8FE876CE-1E72-4EB2-A0B9-FF21E5D93F63}" type="sibTrans" cxnId="{FE11CE9C-B88E-4BAD-89C9-C3CE01ABCA99}">
      <dgm:prSet/>
      <dgm:spPr>
        <a:noFill/>
        <a:ln>
          <a:solidFill>
            <a:schemeClr val="tx1"/>
          </a:solidFill>
        </a:ln>
      </dgm:spPr>
      <dgm:t>
        <a:bodyPr/>
        <a:lstStyle/>
        <a:p>
          <a:endParaRPr lang="en-US"/>
        </a:p>
      </dgm:t>
    </dgm:pt>
    <dgm:pt modelId="{691C3182-FC4D-4DF9-83DE-CAED4D8D21EE}">
      <dgm:prSet custT="1"/>
      <dgm:spPr>
        <a:solidFill>
          <a:srgbClr val="006699"/>
        </a:solidFill>
        <a:ln>
          <a:solidFill>
            <a:srgbClr val="006699"/>
          </a:solidFill>
        </a:ln>
      </dgm:spPr>
      <dgm:t>
        <a:bodyPr/>
        <a:lstStyle/>
        <a:p>
          <a:pPr>
            <a:lnSpc>
              <a:spcPct val="90000"/>
            </a:lnSpc>
          </a:pPr>
          <a:r>
            <a:rPr lang="en-US" sz="1600" b="1" i="1" dirty="0"/>
            <a:t>Educational Expenses: </a:t>
          </a:r>
        </a:p>
        <a:p>
          <a:pPr>
            <a:lnSpc>
              <a:spcPct val="100000"/>
            </a:lnSpc>
          </a:pPr>
          <a:r>
            <a:rPr lang="en-US" sz="1200" dirty="0"/>
            <a:t>Living in the hostel gives these students access to a holistic education and opens  many future opportunities. many future</a:t>
          </a:r>
          <a:endParaRPr lang="en-US" sz="2100" dirty="0"/>
        </a:p>
      </dgm:t>
    </dgm:pt>
    <dgm:pt modelId="{73DAFC26-8A79-4306-82FB-40C7744521A3}" type="parTrans" cxnId="{D79810E3-ACD5-4BEC-8295-65CE96BE41E9}">
      <dgm:prSet/>
      <dgm:spPr/>
      <dgm:t>
        <a:bodyPr/>
        <a:lstStyle/>
        <a:p>
          <a:endParaRPr lang="en-US"/>
        </a:p>
      </dgm:t>
    </dgm:pt>
    <dgm:pt modelId="{E53E327E-B50A-4F95-BBF5-58686DA1D8E6}" type="sibTrans" cxnId="{D79810E3-ACD5-4BEC-8295-65CE96BE41E9}">
      <dgm:prSet/>
      <dgm:spPr>
        <a:noFill/>
        <a:ln>
          <a:solidFill>
            <a:schemeClr val="tx1"/>
          </a:solidFill>
        </a:ln>
      </dgm:spPr>
      <dgm:t>
        <a:bodyPr/>
        <a:lstStyle/>
        <a:p>
          <a:endParaRPr lang="en-US"/>
        </a:p>
      </dgm:t>
    </dgm:pt>
    <dgm:pt modelId="{B5D0DD30-708E-4A53-9A48-96B2DE4CF550}">
      <dgm:prSet custT="1"/>
      <dgm:spPr>
        <a:solidFill>
          <a:srgbClr val="009999"/>
        </a:solidFill>
        <a:ln>
          <a:solidFill>
            <a:srgbClr val="009999"/>
          </a:solidFill>
        </a:ln>
      </dgm:spPr>
      <dgm:t>
        <a:bodyPr/>
        <a:lstStyle/>
        <a:p>
          <a:r>
            <a:rPr lang="en-US" sz="1600" b="1" dirty="0"/>
            <a:t>Funds will also buy soap, masks and huge quantities of </a:t>
          </a:r>
          <a:r>
            <a:rPr lang="en-US" sz="1600" b="1" dirty="0" err="1"/>
            <a:t>sanitising</a:t>
          </a:r>
          <a:r>
            <a:rPr lang="en-US" sz="1600" b="1" dirty="0"/>
            <a:t> materials!</a:t>
          </a:r>
          <a:endParaRPr lang="en-US" sz="1600" dirty="0"/>
        </a:p>
      </dgm:t>
    </dgm:pt>
    <dgm:pt modelId="{1DDBF86B-0FEB-4267-AE42-EEBA39DD7D0D}" type="parTrans" cxnId="{57721DB1-8E10-4D9B-8E47-00F3B686C872}">
      <dgm:prSet/>
      <dgm:spPr/>
      <dgm:t>
        <a:bodyPr/>
        <a:lstStyle/>
        <a:p>
          <a:endParaRPr lang="en-US"/>
        </a:p>
      </dgm:t>
    </dgm:pt>
    <dgm:pt modelId="{22ECCF7F-3EAA-42E8-AB43-551F696C4CA2}" type="sibTrans" cxnId="{57721DB1-8E10-4D9B-8E47-00F3B686C872}">
      <dgm:prSet/>
      <dgm:spPr/>
      <dgm:t>
        <a:bodyPr/>
        <a:lstStyle/>
        <a:p>
          <a:endParaRPr lang="en-US"/>
        </a:p>
      </dgm:t>
    </dgm:pt>
    <dgm:pt modelId="{096BC2E7-D350-B147-851A-8D911D609386}" type="pres">
      <dgm:prSet presAssocID="{17992873-8491-4231-9F07-7DE6BB16DD91}" presName="Name0" presStyleCnt="0">
        <dgm:presLayoutVars>
          <dgm:dir/>
          <dgm:resizeHandles val="exact"/>
        </dgm:presLayoutVars>
      </dgm:prSet>
      <dgm:spPr/>
    </dgm:pt>
    <dgm:pt modelId="{E98F3A7F-4973-A84D-8F74-043EC9EDFD39}" type="pres">
      <dgm:prSet presAssocID="{BDF10242-7578-4144-990F-4EC9075F5D1D}" presName="node" presStyleLbl="node1" presStyleIdx="0" presStyleCnt="4" custScaleY="129206">
        <dgm:presLayoutVars>
          <dgm:bulletEnabled val="1"/>
        </dgm:presLayoutVars>
      </dgm:prSet>
      <dgm:spPr/>
    </dgm:pt>
    <dgm:pt modelId="{4144FEF6-1133-E842-B5D0-B0F3A9E17F02}" type="pres">
      <dgm:prSet presAssocID="{6EA3856D-C61A-4EA0-928C-981E3367CC2A}" presName="sibTrans" presStyleLbl="sibTrans2D1" presStyleIdx="0" presStyleCnt="3"/>
      <dgm:spPr/>
    </dgm:pt>
    <dgm:pt modelId="{C1DB2337-6B02-6A4F-A668-048BCFACB658}" type="pres">
      <dgm:prSet presAssocID="{6EA3856D-C61A-4EA0-928C-981E3367CC2A}" presName="connectorText" presStyleLbl="sibTrans2D1" presStyleIdx="0" presStyleCnt="3"/>
      <dgm:spPr/>
    </dgm:pt>
    <dgm:pt modelId="{510132EA-751B-6A45-B974-4D245C0AE68B}" type="pres">
      <dgm:prSet presAssocID="{0CBC94D7-C65D-4C4F-8557-7B59FB7C1C63}" presName="node" presStyleLbl="node1" presStyleIdx="1" presStyleCnt="4" custScaleY="128511">
        <dgm:presLayoutVars>
          <dgm:bulletEnabled val="1"/>
        </dgm:presLayoutVars>
      </dgm:prSet>
      <dgm:spPr/>
    </dgm:pt>
    <dgm:pt modelId="{7119D151-AD6F-1548-BAE0-8AD33C940D9B}" type="pres">
      <dgm:prSet presAssocID="{8FE876CE-1E72-4EB2-A0B9-FF21E5D93F63}" presName="sibTrans" presStyleLbl="sibTrans2D1" presStyleIdx="1" presStyleCnt="3"/>
      <dgm:spPr/>
    </dgm:pt>
    <dgm:pt modelId="{88C030AD-72F6-4146-B9C3-B28C28981A21}" type="pres">
      <dgm:prSet presAssocID="{8FE876CE-1E72-4EB2-A0B9-FF21E5D93F63}" presName="connectorText" presStyleLbl="sibTrans2D1" presStyleIdx="1" presStyleCnt="3"/>
      <dgm:spPr/>
    </dgm:pt>
    <dgm:pt modelId="{663F471E-1770-4346-8A55-2B907235F012}" type="pres">
      <dgm:prSet presAssocID="{691C3182-FC4D-4DF9-83DE-CAED4D8D21EE}" presName="node" presStyleLbl="node1" presStyleIdx="2" presStyleCnt="4" custScaleY="129412">
        <dgm:presLayoutVars>
          <dgm:bulletEnabled val="1"/>
        </dgm:presLayoutVars>
      </dgm:prSet>
      <dgm:spPr/>
    </dgm:pt>
    <dgm:pt modelId="{2D143818-FB89-0447-ABF3-E813D52EE3BF}" type="pres">
      <dgm:prSet presAssocID="{E53E327E-B50A-4F95-BBF5-58686DA1D8E6}" presName="sibTrans" presStyleLbl="sibTrans2D1" presStyleIdx="2" presStyleCnt="3"/>
      <dgm:spPr/>
    </dgm:pt>
    <dgm:pt modelId="{116850B6-A556-BE41-8686-C5518088DE47}" type="pres">
      <dgm:prSet presAssocID="{E53E327E-B50A-4F95-BBF5-58686DA1D8E6}" presName="connectorText" presStyleLbl="sibTrans2D1" presStyleIdx="2" presStyleCnt="3"/>
      <dgm:spPr/>
    </dgm:pt>
    <dgm:pt modelId="{9155CDF9-BE02-2A44-9DBC-240A1A8C6ED2}" type="pres">
      <dgm:prSet presAssocID="{B5D0DD30-708E-4A53-9A48-96B2DE4CF550}" presName="node" presStyleLbl="node1" presStyleIdx="3" presStyleCnt="4" custScaleY="129412">
        <dgm:presLayoutVars>
          <dgm:bulletEnabled val="1"/>
        </dgm:presLayoutVars>
      </dgm:prSet>
      <dgm:spPr/>
    </dgm:pt>
  </dgm:ptLst>
  <dgm:cxnLst>
    <dgm:cxn modelId="{DA44F04F-EE5F-46A8-952F-D6D0B646C583}" srcId="{17992873-8491-4231-9F07-7DE6BB16DD91}" destId="{BDF10242-7578-4144-990F-4EC9075F5D1D}" srcOrd="0" destOrd="0" parTransId="{536BDD01-429A-4AD4-A41B-A0D6BA3F5C2A}" sibTransId="{6EA3856D-C61A-4EA0-928C-981E3367CC2A}"/>
    <dgm:cxn modelId="{DC4B1657-3B89-6244-BD39-843A7E85497F}" type="presOf" srcId="{0CBC94D7-C65D-4C4F-8557-7B59FB7C1C63}" destId="{510132EA-751B-6A45-B974-4D245C0AE68B}" srcOrd="0" destOrd="0" presId="urn:microsoft.com/office/officeart/2005/8/layout/process1"/>
    <dgm:cxn modelId="{81FAFD66-4C40-0A43-9343-8FB73043EAE1}" type="presOf" srcId="{6EA3856D-C61A-4EA0-928C-981E3367CC2A}" destId="{4144FEF6-1133-E842-B5D0-B0F3A9E17F02}" srcOrd="0" destOrd="0" presId="urn:microsoft.com/office/officeart/2005/8/layout/process1"/>
    <dgm:cxn modelId="{CA23B476-F73F-FE49-B2BE-EC631176BC21}" type="presOf" srcId="{BDF10242-7578-4144-990F-4EC9075F5D1D}" destId="{E98F3A7F-4973-A84D-8F74-043EC9EDFD39}" srcOrd="0" destOrd="0" presId="urn:microsoft.com/office/officeart/2005/8/layout/process1"/>
    <dgm:cxn modelId="{77D7C288-5831-E242-9F82-620587235B6E}" type="presOf" srcId="{E53E327E-B50A-4F95-BBF5-58686DA1D8E6}" destId="{116850B6-A556-BE41-8686-C5518088DE47}" srcOrd="1" destOrd="0" presId="urn:microsoft.com/office/officeart/2005/8/layout/process1"/>
    <dgm:cxn modelId="{FE11CE9C-B88E-4BAD-89C9-C3CE01ABCA99}" srcId="{17992873-8491-4231-9F07-7DE6BB16DD91}" destId="{0CBC94D7-C65D-4C4F-8557-7B59FB7C1C63}" srcOrd="1" destOrd="0" parTransId="{70D9AD59-0A5E-47D5-A536-C7EC1BA3F8E0}" sibTransId="{8FE876CE-1E72-4EB2-A0B9-FF21E5D93F63}"/>
    <dgm:cxn modelId="{7D3528A6-29CB-B548-B7BD-65F9826DA8AF}" type="presOf" srcId="{B5D0DD30-708E-4A53-9A48-96B2DE4CF550}" destId="{9155CDF9-BE02-2A44-9DBC-240A1A8C6ED2}" srcOrd="0" destOrd="0" presId="urn:microsoft.com/office/officeart/2005/8/layout/process1"/>
    <dgm:cxn modelId="{975FB1AD-E253-B641-B403-9BB2408DAD70}" type="presOf" srcId="{691C3182-FC4D-4DF9-83DE-CAED4D8D21EE}" destId="{663F471E-1770-4346-8A55-2B907235F012}" srcOrd="0" destOrd="0" presId="urn:microsoft.com/office/officeart/2005/8/layout/process1"/>
    <dgm:cxn modelId="{57721DB1-8E10-4D9B-8E47-00F3B686C872}" srcId="{17992873-8491-4231-9F07-7DE6BB16DD91}" destId="{B5D0DD30-708E-4A53-9A48-96B2DE4CF550}" srcOrd="3" destOrd="0" parTransId="{1DDBF86B-0FEB-4267-AE42-EEBA39DD7D0D}" sibTransId="{22ECCF7F-3EAA-42E8-AB43-551F696C4CA2}"/>
    <dgm:cxn modelId="{195A38B6-C35E-7A44-9C89-B782E64769C4}" type="presOf" srcId="{17992873-8491-4231-9F07-7DE6BB16DD91}" destId="{096BC2E7-D350-B147-851A-8D911D609386}" srcOrd="0" destOrd="0" presId="urn:microsoft.com/office/officeart/2005/8/layout/process1"/>
    <dgm:cxn modelId="{310368B7-FDC4-4646-9F55-8DA30E9786EE}" type="presOf" srcId="{E53E327E-B50A-4F95-BBF5-58686DA1D8E6}" destId="{2D143818-FB89-0447-ABF3-E813D52EE3BF}" srcOrd="0" destOrd="0" presId="urn:microsoft.com/office/officeart/2005/8/layout/process1"/>
    <dgm:cxn modelId="{507E13D3-3F41-A046-A80A-8D7DF8CB6F13}" type="presOf" srcId="{8FE876CE-1E72-4EB2-A0B9-FF21E5D93F63}" destId="{88C030AD-72F6-4146-B9C3-B28C28981A21}" srcOrd="1" destOrd="0" presId="urn:microsoft.com/office/officeart/2005/8/layout/process1"/>
    <dgm:cxn modelId="{133E8FD9-DB27-4F41-A176-E9C8F3B4A7DA}" type="presOf" srcId="{6EA3856D-C61A-4EA0-928C-981E3367CC2A}" destId="{C1DB2337-6B02-6A4F-A668-048BCFACB658}" srcOrd="1" destOrd="0" presId="urn:microsoft.com/office/officeart/2005/8/layout/process1"/>
    <dgm:cxn modelId="{D79810E3-ACD5-4BEC-8295-65CE96BE41E9}" srcId="{17992873-8491-4231-9F07-7DE6BB16DD91}" destId="{691C3182-FC4D-4DF9-83DE-CAED4D8D21EE}" srcOrd="2" destOrd="0" parTransId="{73DAFC26-8A79-4306-82FB-40C7744521A3}" sibTransId="{E53E327E-B50A-4F95-BBF5-58686DA1D8E6}"/>
    <dgm:cxn modelId="{980C89FA-5623-F342-8A8D-B853CBDBE5B3}" type="presOf" srcId="{8FE876CE-1E72-4EB2-A0B9-FF21E5D93F63}" destId="{7119D151-AD6F-1548-BAE0-8AD33C940D9B}" srcOrd="0" destOrd="0" presId="urn:microsoft.com/office/officeart/2005/8/layout/process1"/>
    <dgm:cxn modelId="{E7FD08FC-0195-2149-A4CB-E16A2B6DD513}" type="presParOf" srcId="{096BC2E7-D350-B147-851A-8D911D609386}" destId="{E98F3A7F-4973-A84D-8F74-043EC9EDFD39}" srcOrd="0" destOrd="0" presId="urn:microsoft.com/office/officeart/2005/8/layout/process1"/>
    <dgm:cxn modelId="{EF76FD80-C2C7-1247-91FF-8A9359F19D49}" type="presParOf" srcId="{096BC2E7-D350-B147-851A-8D911D609386}" destId="{4144FEF6-1133-E842-B5D0-B0F3A9E17F02}" srcOrd="1" destOrd="0" presId="urn:microsoft.com/office/officeart/2005/8/layout/process1"/>
    <dgm:cxn modelId="{9094E330-864E-3D43-97DB-07074C5220EF}" type="presParOf" srcId="{4144FEF6-1133-E842-B5D0-B0F3A9E17F02}" destId="{C1DB2337-6B02-6A4F-A668-048BCFACB658}" srcOrd="0" destOrd="0" presId="urn:microsoft.com/office/officeart/2005/8/layout/process1"/>
    <dgm:cxn modelId="{D9B9355F-64FF-F94B-9FAB-1B4100510189}" type="presParOf" srcId="{096BC2E7-D350-B147-851A-8D911D609386}" destId="{510132EA-751B-6A45-B974-4D245C0AE68B}" srcOrd="2" destOrd="0" presId="urn:microsoft.com/office/officeart/2005/8/layout/process1"/>
    <dgm:cxn modelId="{3C9AC102-37C9-B74E-B91A-426BE77F8F8E}" type="presParOf" srcId="{096BC2E7-D350-B147-851A-8D911D609386}" destId="{7119D151-AD6F-1548-BAE0-8AD33C940D9B}" srcOrd="3" destOrd="0" presId="urn:microsoft.com/office/officeart/2005/8/layout/process1"/>
    <dgm:cxn modelId="{BFB549A0-3E9C-D645-AB63-1BA3E209DD34}" type="presParOf" srcId="{7119D151-AD6F-1548-BAE0-8AD33C940D9B}" destId="{88C030AD-72F6-4146-B9C3-B28C28981A21}" srcOrd="0" destOrd="0" presId="urn:microsoft.com/office/officeart/2005/8/layout/process1"/>
    <dgm:cxn modelId="{72785CCC-C3CB-4349-9FAD-A644347FAA64}" type="presParOf" srcId="{096BC2E7-D350-B147-851A-8D911D609386}" destId="{663F471E-1770-4346-8A55-2B907235F012}" srcOrd="4" destOrd="0" presId="urn:microsoft.com/office/officeart/2005/8/layout/process1"/>
    <dgm:cxn modelId="{E2F5F9A5-F42B-B349-B7E4-A6D1090F7F3E}" type="presParOf" srcId="{096BC2E7-D350-B147-851A-8D911D609386}" destId="{2D143818-FB89-0447-ABF3-E813D52EE3BF}" srcOrd="5" destOrd="0" presId="urn:microsoft.com/office/officeart/2005/8/layout/process1"/>
    <dgm:cxn modelId="{507ADF8A-A0DD-E740-8213-9A75D9F61142}" type="presParOf" srcId="{2D143818-FB89-0447-ABF3-E813D52EE3BF}" destId="{116850B6-A556-BE41-8686-C5518088DE47}" srcOrd="0" destOrd="0" presId="urn:microsoft.com/office/officeart/2005/8/layout/process1"/>
    <dgm:cxn modelId="{9181C1C2-792C-0C4E-A9BC-EB17F112BEBD}" type="presParOf" srcId="{096BC2E7-D350-B147-851A-8D911D609386}" destId="{9155CDF9-BE02-2A44-9DBC-240A1A8C6ED2}"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8F3A7F-4973-A84D-8F74-043EC9EDFD39}">
      <dsp:nvSpPr>
        <dsp:cNvPr id="0" name=""/>
        <dsp:cNvSpPr/>
      </dsp:nvSpPr>
      <dsp:spPr>
        <a:xfrm>
          <a:off x="4793" y="703072"/>
          <a:ext cx="2095750" cy="3195457"/>
        </a:xfrm>
        <a:prstGeom prst="roundRect">
          <a:avLst>
            <a:gd name="adj" fmla="val 10000"/>
          </a:avLst>
        </a:prstGeom>
        <a:solidFill>
          <a:srgbClr val="009999"/>
        </a:solidFill>
        <a:ln w="12700" cap="flat" cmpd="sng" algn="ctr">
          <a:solidFill>
            <a:srgbClr val="0099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1" kern="1200" dirty="0"/>
            <a:t>Hostel Student Nutrition:</a:t>
          </a:r>
          <a:r>
            <a:rPr lang="en-US" sz="1600" kern="1200" dirty="0"/>
            <a:t> </a:t>
          </a:r>
        </a:p>
        <a:p>
          <a:pPr marL="0" lvl="0" indent="0" algn="ctr" defTabSz="711200">
            <a:lnSpc>
              <a:spcPct val="90000"/>
            </a:lnSpc>
            <a:spcBef>
              <a:spcPct val="0"/>
            </a:spcBef>
            <a:spcAft>
              <a:spcPct val="35000"/>
            </a:spcAft>
            <a:buNone/>
          </a:pPr>
          <a:r>
            <a:rPr lang="en-US" sz="1300" kern="1200" dirty="0"/>
            <a:t>Research shows malnutrition is a major issue in the areas these boys come from.</a:t>
          </a:r>
        </a:p>
      </dsp:txBody>
      <dsp:txXfrm>
        <a:off x="66175" y="764454"/>
        <a:ext cx="1972986" cy="3072693"/>
      </dsp:txXfrm>
    </dsp:sp>
    <dsp:sp modelId="{4144FEF6-1133-E842-B5D0-B0F3A9E17F02}">
      <dsp:nvSpPr>
        <dsp:cNvPr id="0" name=""/>
        <dsp:cNvSpPr/>
      </dsp:nvSpPr>
      <dsp:spPr>
        <a:xfrm>
          <a:off x="2310119" y="2040927"/>
          <a:ext cx="444299" cy="519746"/>
        </a:xfrm>
        <a:prstGeom prst="rightArrow">
          <a:avLst>
            <a:gd name="adj1" fmla="val 60000"/>
            <a:gd name="adj2" fmla="val 50000"/>
          </a:avLst>
        </a:prstGeom>
        <a:no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solidFill>
              <a:schemeClr val="tx1"/>
            </a:solidFill>
          </a:endParaRPr>
        </a:p>
      </dsp:txBody>
      <dsp:txXfrm>
        <a:off x="2310119" y="2144876"/>
        <a:ext cx="311009" cy="311848"/>
      </dsp:txXfrm>
    </dsp:sp>
    <dsp:sp modelId="{510132EA-751B-6A45-B974-4D245C0AE68B}">
      <dsp:nvSpPr>
        <dsp:cNvPr id="0" name=""/>
        <dsp:cNvSpPr/>
      </dsp:nvSpPr>
      <dsp:spPr>
        <a:xfrm>
          <a:off x="2938844" y="711666"/>
          <a:ext cx="2095750" cy="3178269"/>
        </a:xfrm>
        <a:prstGeom prst="roundRect">
          <a:avLst>
            <a:gd name="adj" fmla="val 10000"/>
          </a:avLst>
        </a:prstGeom>
        <a:solidFill>
          <a:srgbClr val="008080"/>
        </a:solidFill>
        <a:ln w="12700" cap="flat" cmpd="sng" algn="ctr">
          <a:solidFill>
            <a:srgbClr val="00808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1" kern="1200" dirty="0"/>
            <a:t>Life Skills and Leadership Development:  </a:t>
          </a:r>
        </a:p>
        <a:p>
          <a:pPr marL="0" lvl="0" indent="0" algn="ctr" defTabSz="711200">
            <a:lnSpc>
              <a:spcPct val="90000"/>
            </a:lnSpc>
            <a:spcBef>
              <a:spcPct val="0"/>
            </a:spcBef>
            <a:spcAft>
              <a:spcPct val="35000"/>
            </a:spcAft>
            <a:buNone/>
          </a:pPr>
          <a:r>
            <a:rPr lang="en-US" sz="1300" kern="1200" dirty="0"/>
            <a:t>These village boys come from families with minimal resources, families often working as bonded </a:t>
          </a:r>
          <a:r>
            <a:rPr lang="en-US" sz="1300" kern="1200" dirty="0" err="1"/>
            <a:t>labourers</a:t>
          </a:r>
          <a:r>
            <a:rPr lang="en-US" sz="1300" kern="1200" dirty="0"/>
            <a:t>, are orphaned, or have no higher level school facilities in their remote rural locations. </a:t>
          </a:r>
        </a:p>
      </dsp:txBody>
      <dsp:txXfrm>
        <a:off x="3000226" y="773048"/>
        <a:ext cx="1972986" cy="3055505"/>
      </dsp:txXfrm>
    </dsp:sp>
    <dsp:sp modelId="{7119D151-AD6F-1548-BAE0-8AD33C940D9B}">
      <dsp:nvSpPr>
        <dsp:cNvPr id="0" name=""/>
        <dsp:cNvSpPr/>
      </dsp:nvSpPr>
      <dsp:spPr>
        <a:xfrm>
          <a:off x="5244169" y="2040927"/>
          <a:ext cx="444299" cy="519746"/>
        </a:xfrm>
        <a:prstGeom prst="rightArrow">
          <a:avLst>
            <a:gd name="adj1" fmla="val 60000"/>
            <a:gd name="adj2" fmla="val 50000"/>
          </a:avLst>
        </a:prstGeom>
        <a:no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5244169" y="2144876"/>
        <a:ext cx="311009" cy="311848"/>
      </dsp:txXfrm>
    </dsp:sp>
    <dsp:sp modelId="{663F471E-1770-4346-8A55-2B907235F012}">
      <dsp:nvSpPr>
        <dsp:cNvPr id="0" name=""/>
        <dsp:cNvSpPr/>
      </dsp:nvSpPr>
      <dsp:spPr>
        <a:xfrm>
          <a:off x="5872895" y="700524"/>
          <a:ext cx="2095750" cy="3200552"/>
        </a:xfrm>
        <a:prstGeom prst="roundRect">
          <a:avLst>
            <a:gd name="adj" fmla="val 10000"/>
          </a:avLst>
        </a:prstGeom>
        <a:solidFill>
          <a:srgbClr val="006699"/>
        </a:solidFill>
        <a:ln w="12700" cap="flat" cmpd="sng" algn="ctr">
          <a:solidFill>
            <a:srgbClr val="0066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1" kern="1200" dirty="0"/>
            <a:t>Educational Expenses: </a:t>
          </a:r>
        </a:p>
        <a:p>
          <a:pPr marL="0" lvl="0" indent="0" algn="ctr" defTabSz="711200">
            <a:lnSpc>
              <a:spcPct val="100000"/>
            </a:lnSpc>
            <a:spcBef>
              <a:spcPct val="0"/>
            </a:spcBef>
            <a:spcAft>
              <a:spcPct val="35000"/>
            </a:spcAft>
            <a:buNone/>
          </a:pPr>
          <a:r>
            <a:rPr lang="en-US" sz="1200" kern="1200" dirty="0"/>
            <a:t>Living in the hostel gives these students access to a holistic education and opens  many future opportunities. many future</a:t>
          </a:r>
          <a:endParaRPr lang="en-US" sz="2100" kern="1200" dirty="0"/>
        </a:p>
      </dsp:txBody>
      <dsp:txXfrm>
        <a:off x="5934277" y="761906"/>
        <a:ext cx="1972986" cy="3077788"/>
      </dsp:txXfrm>
    </dsp:sp>
    <dsp:sp modelId="{2D143818-FB89-0447-ABF3-E813D52EE3BF}">
      <dsp:nvSpPr>
        <dsp:cNvPr id="0" name=""/>
        <dsp:cNvSpPr/>
      </dsp:nvSpPr>
      <dsp:spPr>
        <a:xfrm>
          <a:off x="8178220" y="2040927"/>
          <a:ext cx="444299" cy="519746"/>
        </a:xfrm>
        <a:prstGeom prst="rightArrow">
          <a:avLst>
            <a:gd name="adj1" fmla="val 60000"/>
            <a:gd name="adj2" fmla="val 50000"/>
          </a:avLst>
        </a:prstGeom>
        <a:no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8178220" y="2144876"/>
        <a:ext cx="311009" cy="311848"/>
      </dsp:txXfrm>
    </dsp:sp>
    <dsp:sp modelId="{9155CDF9-BE02-2A44-9DBC-240A1A8C6ED2}">
      <dsp:nvSpPr>
        <dsp:cNvPr id="0" name=""/>
        <dsp:cNvSpPr/>
      </dsp:nvSpPr>
      <dsp:spPr>
        <a:xfrm>
          <a:off x="8806946" y="700524"/>
          <a:ext cx="2095750" cy="3200552"/>
        </a:xfrm>
        <a:prstGeom prst="roundRect">
          <a:avLst>
            <a:gd name="adj" fmla="val 10000"/>
          </a:avLst>
        </a:prstGeom>
        <a:solidFill>
          <a:srgbClr val="009999"/>
        </a:solidFill>
        <a:ln w="12700" cap="flat" cmpd="sng" algn="ctr">
          <a:solidFill>
            <a:srgbClr val="0099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Funds will also buy soap, masks and huge quantities of </a:t>
          </a:r>
          <a:r>
            <a:rPr lang="en-US" sz="1600" b="1" kern="1200" dirty="0" err="1"/>
            <a:t>sanitising</a:t>
          </a:r>
          <a:r>
            <a:rPr lang="en-US" sz="1600" b="1" kern="1200" dirty="0"/>
            <a:t> materials!</a:t>
          </a:r>
          <a:endParaRPr lang="en-US" sz="1600" kern="1200" dirty="0"/>
        </a:p>
      </dsp:txBody>
      <dsp:txXfrm>
        <a:off x="8868328" y="761906"/>
        <a:ext cx="1972986" cy="307778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27A93-BB29-415C-81DF-9294ADF1937B}" type="datetimeFigureOut">
              <a:rPr lang="en-NZ" smtClean="0"/>
              <a:t>23/09/20</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CB1EE9-7C34-4A01-ADD5-0E33D162134E}" type="slidenum">
              <a:rPr lang="en-NZ" smtClean="0"/>
              <a:t>‹#›</a:t>
            </a:fld>
            <a:endParaRPr lang="en-NZ"/>
          </a:p>
        </p:txBody>
      </p:sp>
    </p:spTree>
    <p:extLst>
      <p:ext uri="{BB962C8B-B14F-4D97-AF65-F5344CB8AC3E}">
        <p14:creationId xmlns:p14="http://schemas.microsoft.com/office/powerpoint/2010/main" val="3665328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Woman plane</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What do you do?</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What do you do?</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I work for a Global enterprise. Do you?</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We have outlets in pretty well every country of the world</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We have hospitals, homeless shelters, orphanage’s, schools, feed programmes, hospices, medical facilities, we do justice and reconciliation work, provide houses for the poor, and we do marriage counselling. </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Basically we look after people from birth to death and we are in the business of behavioural alteration.</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She went wow! Everyone looked around. </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What’s it called? </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Calibri" panose="020F0502020204030204" pitchFamily="34" charset="0"/>
              <a:buChar char="-"/>
            </a:pPr>
            <a:r>
              <a:rPr lang="en-NZ" dirty="0">
                <a:latin typeface="Calibri" panose="020F0502020204030204" pitchFamily="34" charset="0"/>
                <a:ea typeface="Calibri" panose="020F0502020204030204" pitchFamily="34" charset="0"/>
                <a:cs typeface="Calibri" panose="020F0502020204030204" pitchFamily="34" charset="0"/>
              </a:rPr>
              <a:t>It’s called the church – have you heard of it?</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NZ" dirty="0">
                <a:latin typeface="Calibri" panose="020F0502020204030204" pitchFamily="34" charset="0"/>
                <a:ea typeface="Calibri" panose="020F0502020204030204" pitchFamily="34" charset="0"/>
                <a:cs typeface="Calibri" panose="020F0502020204030204" pitchFamily="34" charset="0"/>
              </a:rPr>
              <a:t>We are part of a global enterprise. We are part of something huge and big and dynamic and it is important that we promote that Enterprise.</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10"/>
          </p:nvPr>
        </p:nvSpPr>
        <p:spPr/>
        <p:txBody>
          <a:bodyPr/>
          <a:lstStyle/>
          <a:p>
            <a:pPr marL="0" marR="0" lvl="0" indent="0" algn="r" defTabSz="921532" rtl="0" eaLnBrk="1" fontAlgn="auto" latinLnBrk="0" hangingPunct="1">
              <a:lnSpc>
                <a:spcPct val="100000"/>
              </a:lnSpc>
              <a:spcBef>
                <a:spcPts val="0"/>
              </a:spcBef>
              <a:spcAft>
                <a:spcPts val="0"/>
              </a:spcAft>
              <a:buClrTx/>
              <a:buSzTx/>
              <a:buFontTx/>
              <a:buNone/>
              <a:tabLst/>
              <a:defRPr/>
            </a:pPr>
            <a:fld id="{C183DA01-76B4-456C-A4C1-008184A571E2}" type="slidenum">
              <a:rPr kumimoji="0" lang="en-NZ"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21532" rtl="0" eaLnBrk="1" fontAlgn="auto" latinLnBrk="0" hangingPunct="1">
                <a:lnSpc>
                  <a:spcPct val="100000"/>
                </a:lnSpc>
                <a:spcBef>
                  <a:spcPts val="0"/>
                </a:spcBef>
                <a:spcAft>
                  <a:spcPts val="0"/>
                </a:spcAft>
                <a:buClrTx/>
                <a:buSzTx/>
                <a:buFontTx/>
                <a:buNone/>
                <a:tabLst/>
                <a:defRPr/>
              </a:pPr>
              <a:t>1</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9949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All our Projects we support in here.</a:t>
            </a:r>
          </a:p>
          <a:p>
            <a:endParaRPr lang="en-NZ" dirty="0"/>
          </a:p>
          <a:p>
            <a:r>
              <a:rPr lang="en-NZ" dirty="0"/>
              <a:t>Not all fully funded yet!</a:t>
            </a:r>
          </a:p>
          <a:p>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98A33B-7463-4E44-97CC-12D062CE3721}"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2781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Two specific projects that I thought might be of particular interest to schools here today.</a:t>
            </a:r>
          </a:p>
          <a:p>
            <a:endParaRPr lang="en-NZ" dirty="0"/>
          </a:p>
          <a:p>
            <a:r>
              <a:rPr lang="en-NZ" dirty="0"/>
              <a:t>Ensuring a safe and reliable water source is crucial. It can lead to better health; and reduced time walking to get water. Can mean water is available during drought and flooding. Ensuring access to clean water is one of the first priorities after any emergency.</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074F7D-F2DF-4A40-B545-AFEDE4EEF00E}"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79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NZ" dirty="0"/>
              <a:t>Anglican Missions supports short-term mission visits – and there have been several from the Auckland Diocese (e.g. the fabulous BOLD initiative) to Fiji in the past few years. Keep them coming. These visits not only lead to enormous benefits for this in the host country but also for those going over from here. Literally changes lives – my daughter here visited an isolated rural Fijian community last year and as a result has decided to do Development Studies at University next year.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074F7D-F2DF-4A40-B545-AFEDE4EEF00E}"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454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NZ" dirty="0"/>
              <a:t>Ongoing crisis in Vanuatu.</a:t>
            </a:r>
          </a:p>
          <a:p>
            <a:pPr>
              <a:lnSpc>
                <a:spcPct val="150000"/>
              </a:lnSpc>
            </a:pPr>
            <a:r>
              <a:rPr lang="en-NZ" dirty="0"/>
              <a:t>The entire island evacuated twice in 18 months. </a:t>
            </a:r>
            <a:br>
              <a:rPr lang="en-NZ" dirty="0"/>
            </a:br>
            <a:r>
              <a:rPr lang="en-NZ" dirty="0"/>
              <a:t>The Anglican Church of Melanesia has been front and centre of the response and continues to help the people who have now largely returned to </a:t>
            </a:r>
            <a:r>
              <a:rPr lang="en-NZ" dirty="0" err="1"/>
              <a:t>Ambae</a:t>
            </a:r>
            <a:r>
              <a:rPr lang="en-NZ" dirty="0"/>
              <a:t> to get back on their feet. The Association of Anglican Women (</a:t>
            </a:r>
            <a:r>
              <a:rPr lang="en-NZ" dirty="0" err="1"/>
              <a:t>AAW</a:t>
            </a:r>
            <a:r>
              <a:rPr lang="en-NZ" dirty="0"/>
              <a:t>) is committed to helping rebuild and restore dormitories and classrooms – especially for the female boarding students, at St Patricks College on </a:t>
            </a:r>
            <a:r>
              <a:rPr lang="en-NZ" dirty="0" err="1"/>
              <a:t>Ambae</a:t>
            </a:r>
            <a:r>
              <a:rPr lang="en-NZ" dirty="0"/>
              <a:t> and we are about to launch a longer-term risk reduction programme that aims to support the population to be better able to respond to and prepare for future events. </a:t>
            </a:r>
          </a:p>
          <a:p>
            <a:pPr>
              <a:lnSpc>
                <a:spcPct val="150000"/>
              </a:lnSpc>
            </a:pPr>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074F7D-F2DF-4A40-B545-AFEDE4EEF00E}"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6838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pPr marL="0" marR="0" lvl="0" indent="0" algn="r" defTabSz="921532" rtl="0" eaLnBrk="1" fontAlgn="auto" latinLnBrk="0" hangingPunct="1">
              <a:lnSpc>
                <a:spcPct val="100000"/>
              </a:lnSpc>
              <a:spcBef>
                <a:spcPts val="0"/>
              </a:spcBef>
              <a:spcAft>
                <a:spcPts val="0"/>
              </a:spcAft>
              <a:buClrTx/>
              <a:buSzTx/>
              <a:buFontTx/>
              <a:buNone/>
              <a:tabLst/>
              <a:defRPr/>
            </a:pPr>
            <a:fld id="{C183DA01-76B4-456C-A4C1-008184A571E2}" type="slidenum">
              <a:rPr kumimoji="0" lang="en-NZ"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21532" rtl="0" eaLnBrk="1" fontAlgn="auto" latinLnBrk="0" hangingPunct="1">
                <a:lnSpc>
                  <a:spcPct val="100000"/>
                </a:lnSpc>
                <a:spcBef>
                  <a:spcPts val="0"/>
                </a:spcBef>
                <a:spcAft>
                  <a:spcPts val="0"/>
                </a:spcAft>
                <a:buClrTx/>
                <a:buSzTx/>
                <a:buFontTx/>
                <a:buNone/>
                <a:tabLst/>
                <a:defRPr/>
              </a:pPr>
              <a:t>12</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9412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65A705F-D62B-4A51-B99E-ECD7A0F3D8DA}" type="datetimeFigureOut">
              <a:rPr lang="en-NZ" smtClean="0"/>
              <a:t>23/09/20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1747612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A705F-D62B-4A51-B99E-ECD7A0F3D8DA}" type="datetimeFigureOut">
              <a:rPr lang="en-NZ" smtClean="0"/>
              <a:t>23/09/20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2728449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A705F-D62B-4A51-B99E-ECD7A0F3D8DA}" type="datetimeFigureOut">
              <a:rPr lang="en-NZ" smtClean="0"/>
              <a:t>23/09/20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2401057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A705F-D62B-4A51-B99E-ECD7A0F3D8DA}" type="datetimeFigureOut">
              <a:rPr lang="en-NZ" smtClean="0"/>
              <a:t>23/09/20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2898476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5A705F-D62B-4A51-B99E-ECD7A0F3D8DA}" type="datetimeFigureOut">
              <a:rPr lang="en-NZ" smtClean="0"/>
              <a:t>23/09/20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3670566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5A705F-D62B-4A51-B99E-ECD7A0F3D8DA}" type="datetimeFigureOut">
              <a:rPr lang="en-NZ" smtClean="0"/>
              <a:t>23/09/20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491804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5A705F-D62B-4A51-B99E-ECD7A0F3D8DA}" type="datetimeFigureOut">
              <a:rPr lang="en-NZ" smtClean="0"/>
              <a:t>23/09/20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2096247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65A705F-D62B-4A51-B99E-ECD7A0F3D8DA}" type="datetimeFigureOut">
              <a:rPr lang="en-NZ" smtClean="0"/>
              <a:t>23/09/20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2270492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5A705F-D62B-4A51-B99E-ECD7A0F3D8DA}" type="datetimeFigureOut">
              <a:rPr lang="en-NZ" smtClean="0"/>
              <a:t>23/09/20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467234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65A705F-D62B-4A51-B99E-ECD7A0F3D8DA}" type="datetimeFigureOut">
              <a:rPr lang="en-NZ" smtClean="0"/>
              <a:t>23/09/20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1733011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65A705F-D62B-4A51-B99E-ECD7A0F3D8DA}" type="datetimeFigureOut">
              <a:rPr lang="en-NZ" smtClean="0"/>
              <a:t>23/09/20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3B7D3BC-7527-4734-B166-F67EC885CF4A}" type="slidenum">
              <a:rPr lang="en-NZ" smtClean="0"/>
              <a:t>‹#›</a:t>
            </a:fld>
            <a:endParaRPr lang="en-NZ"/>
          </a:p>
        </p:txBody>
      </p:sp>
    </p:spTree>
    <p:extLst>
      <p:ext uri="{BB962C8B-B14F-4D97-AF65-F5344CB8AC3E}">
        <p14:creationId xmlns:p14="http://schemas.microsoft.com/office/powerpoint/2010/main" val="410969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A705F-D62B-4A51-B99E-ECD7A0F3D8DA}" type="datetimeFigureOut">
              <a:rPr lang="en-NZ" smtClean="0"/>
              <a:t>23/09/20</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7D3BC-7527-4734-B166-F67EC885CF4A}" type="slidenum">
              <a:rPr lang="en-NZ" smtClean="0"/>
              <a:t>‹#›</a:t>
            </a:fld>
            <a:endParaRPr lang="en-NZ"/>
          </a:p>
        </p:txBody>
      </p:sp>
    </p:spTree>
    <p:extLst>
      <p:ext uri="{BB962C8B-B14F-4D97-AF65-F5344CB8AC3E}">
        <p14:creationId xmlns:p14="http://schemas.microsoft.com/office/powerpoint/2010/main" val="138386617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solidFill>
            <a:srgbClr val="2259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Freeform: Shape 16">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descr="Letterhead_top"/>
          <p:cNvPicPr/>
          <p:nvPr/>
        </p:nvPicPr>
        <p:blipFill>
          <a:blip r:embed="rId4">
            <a:extLst>
              <a:ext uri="{28A0092B-C50C-407E-A947-70E740481C1C}">
                <a14:useLocalDpi xmlns:a14="http://schemas.microsoft.com/office/drawing/2010/main" val="0"/>
              </a:ext>
            </a:extLst>
          </a:blip>
          <a:stretch>
            <a:fillRect/>
          </a:stretch>
        </p:blipFill>
        <p:spPr bwMode="auto">
          <a:xfrm>
            <a:off x="1856014" y="881743"/>
            <a:ext cx="8479971" cy="2224940"/>
          </a:xfrm>
          <a:prstGeom prst="rect">
            <a:avLst/>
          </a:prstGeom>
          <a:noFill/>
        </p:spPr>
      </p:pic>
      <p:sp>
        <p:nvSpPr>
          <p:cNvPr id="7" name="Title 1">
            <a:extLst>
              <a:ext uri="{FF2B5EF4-FFF2-40B4-BE49-F238E27FC236}">
                <a16:creationId xmlns:a16="http://schemas.microsoft.com/office/drawing/2014/main" id="{716B3694-B28D-CE45-93A5-D4F38BEBFDE3}"/>
              </a:ext>
            </a:extLst>
          </p:cNvPr>
          <p:cNvSpPr>
            <a:spLocks noGrp="1"/>
          </p:cNvSpPr>
          <p:nvPr>
            <p:ph type="title"/>
          </p:nvPr>
        </p:nvSpPr>
        <p:spPr>
          <a:xfrm>
            <a:off x="2618014" y="2823398"/>
            <a:ext cx="6955970" cy="1594581"/>
          </a:xfrm>
        </p:spPr>
        <p:txBody>
          <a:bodyPr vert="horz" lIns="91440" tIns="45720" rIns="91440" bIns="45720" rtlCol="0" anchor="ctr">
            <a:normAutofit/>
          </a:bodyPr>
          <a:lstStyle/>
          <a:p>
            <a:pPr marL="0" marR="0" lvl="0" indent="0" algn="ctr" fontAlgn="auto">
              <a:spcAft>
                <a:spcPts val="0"/>
              </a:spcAft>
              <a:buClrTx/>
              <a:buSzTx/>
              <a:tabLst/>
              <a:defRPr/>
            </a:pPr>
            <a:r>
              <a:rPr kumimoji="0" lang="en-US" sz="2800" b="0" i="0" u="none" strike="noStrike" kern="1200" cap="none" spc="0" normalizeH="0" baseline="0" noProof="0" dirty="0">
                <a:ln>
                  <a:noFill/>
                </a:ln>
                <a:solidFill>
                  <a:schemeClr val="tx1"/>
                </a:solidFill>
                <a:effectLst/>
                <a:uLnTx/>
                <a:uFillTx/>
                <a:ea typeface="+mj-ea"/>
                <a:cs typeface="+mj-cs"/>
              </a:rPr>
              <a:t>in Partnership</a:t>
            </a:r>
            <a:r>
              <a:rPr kumimoji="0" lang="en-US" sz="2800" b="0" i="0" u="none" strike="noStrike" kern="1200" cap="none" spc="0" normalizeH="0" noProof="0" dirty="0">
                <a:ln>
                  <a:noFill/>
                </a:ln>
                <a:solidFill>
                  <a:schemeClr val="tx1"/>
                </a:solidFill>
                <a:effectLst/>
                <a:uLnTx/>
                <a:uFillTx/>
                <a:ea typeface="+mj-ea"/>
                <a:cs typeface="+mj-cs"/>
              </a:rPr>
              <a:t> with the Diocese of Christchurch and NZCMS</a:t>
            </a:r>
            <a:endParaRPr kumimoji="0" lang="en-US" sz="2800" b="0" i="0" u="none" strike="noStrike" kern="1200" cap="none" spc="0" normalizeH="0" baseline="0" noProof="0" dirty="0">
              <a:ln>
                <a:noFill/>
              </a:ln>
              <a:solidFill>
                <a:schemeClr val="tx1"/>
              </a:solidFill>
              <a:effectLst/>
              <a:uLnTx/>
              <a:uFillTx/>
              <a:ea typeface="+mj-ea"/>
              <a:cs typeface="+mj-cs"/>
            </a:endParaRPr>
          </a:p>
        </p:txBody>
      </p:sp>
    </p:spTree>
    <p:extLst>
      <p:ext uri="{BB962C8B-B14F-4D97-AF65-F5344CB8AC3E}">
        <p14:creationId xmlns:p14="http://schemas.microsoft.com/office/powerpoint/2010/main" val="2874589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65430" y="629268"/>
            <a:ext cx="6586491" cy="1286160"/>
          </a:xfrm>
        </p:spPr>
        <p:txBody>
          <a:bodyPr anchor="b">
            <a:normAutofit/>
          </a:bodyPr>
          <a:lstStyle/>
          <a:p>
            <a:r>
              <a:rPr lang="en-NZ"/>
              <a:t>Did you know…</a:t>
            </a:r>
          </a:p>
        </p:txBody>
      </p:sp>
      <p:sp>
        <p:nvSpPr>
          <p:cNvPr id="3" name="Content Placeholder 2"/>
          <p:cNvSpPr>
            <a:spLocks noGrp="1"/>
          </p:cNvSpPr>
          <p:nvPr>
            <p:ph idx="1"/>
          </p:nvPr>
        </p:nvSpPr>
        <p:spPr>
          <a:xfrm>
            <a:off x="4965431" y="2438400"/>
            <a:ext cx="6586489" cy="3785419"/>
          </a:xfrm>
        </p:spPr>
        <p:txBody>
          <a:bodyPr>
            <a:normAutofit/>
          </a:bodyPr>
          <a:lstStyle/>
          <a:p>
            <a:pPr marL="0" indent="0">
              <a:buNone/>
            </a:pPr>
            <a:r>
              <a:rPr lang="en-US" sz="2000"/>
              <a:t>The price of… </a:t>
            </a:r>
          </a:p>
          <a:p>
            <a:r>
              <a:rPr lang="en-US" sz="2000" b="1"/>
              <a:t>1 flat white</a:t>
            </a:r>
            <a:r>
              <a:rPr lang="en-US" sz="2000"/>
              <a:t> ($4.50) will provide breakfast for one day for everyone at the hostel </a:t>
            </a:r>
          </a:p>
          <a:p>
            <a:r>
              <a:rPr lang="en-US" sz="2000" b="1"/>
              <a:t>1 Big Mac combo</a:t>
            </a:r>
            <a:r>
              <a:rPr lang="en-US" sz="2000"/>
              <a:t> ($12) will provide one student’s food for two weeks</a:t>
            </a:r>
          </a:p>
          <a:p>
            <a:r>
              <a:rPr lang="en-US" sz="2000" b="1"/>
              <a:t>2 Big Mac combos</a:t>
            </a:r>
            <a:r>
              <a:rPr lang="en-US" sz="2000"/>
              <a:t> ($24) will provide food one student’s food for a whole month</a:t>
            </a:r>
          </a:p>
          <a:p>
            <a:pPr marL="0" indent="0">
              <a:buNone/>
            </a:pPr>
            <a:endParaRPr lang="en-NZ" sz="2000"/>
          </a:p>
        </p:txBody>
      </p:sp>
      <p:pic>
        <p:nvPicPr>
          <p:cNvPr id="7" name="Picture 6">
            <a:extLst>
              <a:ext uri="{FF2B5EF4-FFF2-40B4-BE49-F238E27FC236}">
                <a16:creationId xmlns:a16="http://schemas.microsoft.com/office/drawing/2014/main" id="{6AFC6389-769D-DE41-892C-912962D10CE0}"/>
              </a:ext>
            </a:extLst>
          </p:cNvPr>
          <p:cNvPicPr>
            <a:picLocks noChangeAspect="1"/>
          </p:cNvPicPr>
          <p:nvPr/>
        </p:nvPicPr>
        <p:blipFill rotWithShape="1">
          <a:blip r:embed="rId2">
            <a:extLst>
              <a:ext uri="{28A0092B-C50C-407E-A947-70E740481C1C}">
                <a14:useLocalDpi xmlns:a14="http://schemas.microsoft.com/office/drawing/2010/main" val="0"/>
              </a:ext>
            </a:extLst>
          </a:blip>
          <a:srcRect l="9875"/>
          <a:stretch/>
        </p:blipFill>
        <p:spPr>
          <a:xfrm>
            <a:off x="20" y="10"/>
            <a:ext cx="4635571" cy="6857990"/>
          </a:xfrm>
          <a:prstGeom prst="rect">
            <a:avLst/>
          </a:prstGeom>
          <a:effectLst/>
        </p:spPr>
      </p:pic>
      <p:cxnSp>
        <p:nvCxnSpPr>
          <p:cNvPr id="13" name="Straight Connector 1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6888B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2164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group of people sitting on a bed&#10;&#10;Description automatically generated">
            <a:extLst>
              <a:ext uri="{FF2B5EF4-FFF2-40B4-BE49-F238E27FC236}">
                <a16:creationId xmlns:a16="http://schemas.microsoft.com/office/drawing/2014/main" id="{412A4894-7575-B441-9E72-F8DC19005621}"/>
              </a:ext>
            </a:extLst>
          </p:cNvPr>
          <p:cNvPicPr>
            <a:picLocks noChangeAspect="1"/>
          </p:cNvPicPr>
          <p:nvPr/>
        </p:nvPicPr>
        <p:blipFill rotWithShape="1">
          <a:blip r:embed="rId2">
            <a:extLst>
              <a:ext uri="{28A0092B-C50C-407E-A947-70E740481C1C}">
                <a14:useLocalDpi xmlns:a14="http://schemas.microsoft.com/office/drawing/2010/main" val="0"/>
              </a:ext>
            </a:extLst>
          </a:blip>
          <a:srcRect r="13808" b="9091"/>
          <a:stretch/>
        </p:blipFill>
        <p:spPr>
          <a:xfrm>
            <a:off x="3522468" y="10"/>
            <a:ext cx="8669532" cy="6857990"/>
          </a:xfrm>
          <a:prstGeom prst="rect">
            <a:avLst/>
          </a:prstGeom>
        </p:spPr>
      </p:pic>
      <p:sp>
        <p:nvSpPr>
          <p:cNvPr id="13" name="Rectangle 1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371094" y="1429254"/>
            <a:ext cx="5583392" cy="1288795"/>
          </a:xfrm>
        </p:spPr>
        <p:txBody>
          <a:bodyPr anchor="b">
            <a:noAutofit/>
          </a:bodyPr>
          <a:lstStyle/>
          <a:p>
            <a:r>
              <a:rPr lang="en-US" sz="2800" i="1" dirty="0"/>
              <a:t>Bishop Kaleem of the Diocese of Hyderabad is extremely grateful for our support during this difficult time.</a:t>
            </a:r>
            <a:br>
              <a:rPr lang="en-US" sz="2800" i="1" dirty="0"/>
            </a:br>
            <a:endParaRPr lang="en-NZ" sz="2800" dirty="0"/>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Content Placeholder 4"/>
          <p:cNvSpPr>
            <a:spLocks noGrp="1"/>
          </p:cNvSpPr>
          <p:nvPr>
            <p:ph idx="1"/>
          </p:nvPr>
        </p:nvSpPr>
        <p:spPr>
          <a:xfrm>
            <a:off x="371094" y="2718054"/>
            <a:ext cx="5278592" cy="3207258"/>
          </a:xfrm>
        </p:spPr>
        <p:txBody>
          <a:bodyPr anchor="t">
            <a:normAutofit/>
          </a:bodyPr>
          <a:lstStyle/>
          <a:p>
            <a:pPr marL="0" indent="0">
              <a:buNone/>
            </a:pPr>
            <a:r>
              <a:rPr lang="en-NZ" sz="2000" dirty="0"/>
              <a:t>To donate please go to our website:</a:t>
            </a:r>
          </a:p>
          <a:p>
            <a:pPr marL="0" indent="0">
              <a:buNone/>
            </a:pPr>
            <a:r>
              <a:rPr lang="en-NZ" sz="2000" dirty="0"/>
              <a:t>https://</a:t>
            </a:r>
            <a:r>
              <a:rPr lang="en-NZ" sz="2000" dirty="0" err="1"/>
              <a:t>angmissions.org.nz</a:t>
            </a:r>
            <a:r>
              <a:rPr lang="en-NZ" sz="2000" dirty="0"/>
              <a:t>/appeals/</a:t>
            </a:r>
            <a:r>
              <a:rPr lang="en-NZ" sz="2000" dirty="0" err="1"/>
              <a:t>mirpurkhas</a:t>
            </a:r>
            <a:r>
              <a:rPr lang="en-NZ" sz="2000" dirty="0"/>
              <a:t>-hostel-appeal</a:t>
            </a:r>
          </a:p>
        </p:txBody>
      </p:sp>
    </p:spTree>
    <p:extLst>
      <p:ext uri="{BB962C8B-B14F-4D97-AF65-F5344CB8AC3E}">
        <p14:creationId xmlns:p14="http://schemas.microsoft.com/office/powerpoint/2010/main" val="1246435004"/>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F24A09B-713F-43FC-AB6E-B88083968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265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6744" y="640080"/>
            <a:ext cx="4173905" cy="5577818"/>
          </a:xfrm>
        </p:spPr>
        <p:txBody>
          <a:bodyPr vert="horz" lIns="91440" tIns="45720" rIns="91440" bIns="45720" rtlCol="0" anchor="ctr">
            <a:normAutofit/>
          </a:bodyPr>
          <a:lstStyle/>
          <a:p>
            <a:pPr algn="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PO Box 12 012</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Thorndon</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Wellington 6144</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New Zealand</a:t>
            </a:r>
            <a:br>
              <a:rPr lang="en-US" sz="2600" kern="1200" dirty="0">
                <a:solidFill>
                  <a:srgbClr val="FFFFFF"/>
                </a:solidFill>
                <a:latin typeface="+mj-lt"/>
                <a:ea typeface="+mj-ea"/>
                <a:cs typeface="+mj-cs"/>
              </a:rPr>
            </a:b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T: +64 4 473-5172  F: +64 4 499-5553</a:t>
            </a:r>
            <a:br>
              <a:rPr lang="en-US" sz="2600" kern="1200" dirty="0">
                <a:solidFill>
                  <a:srgbClr val="FFFFFF"/>
                </a:solidFill>
                <a:latin typeface="+mj-lt"/>
                <a:ea typeface="+mj-ea"/>
                <a:cs typeface="+mj-cs"/>
              </a:rPr>
            </a:br>
            <a:br>
              <a:rPr lang="en-US" sz="2600" kern="1200" dirty="0">
                <a:solidFill>
                  <a:srgbClr val="FFFFFF"/>
                </a:solidFill>
                <a:latin typeface="+mj-lt"/>
                <a:ea typeface="+mj-ea"/>
                <a:cs typeface="+mj-cs"/>
              </a:rPr>
            </a:br>
            <a:r>
              <a:rPr lang="en-US" sz="2600" kern="1200">
                <a:solidFill>
                  <a:srgbClr val="FFFFFF"/>
                </a:solidFill>
                <a:latin typeface="+mj-lt"/>
                <a:ea typeface="+mj-ea"/>
                <a:cs typeface="+mj-cs"/>
              </a:rPr>
              <a:t>www.angmissions.org.nz</a:t>
            </a:r>
            <a:r>
              <a:rPr lang="en-US" sz="2600" kern="1200" dirty="0">
                <a:solidFill>
                  <a:srgbClr val="FFFFFF"/>
                </a:solidFill>
                <a:latin typeface="+mj-lt"/>
                <a:ea typeface="+mj-ea"/>
                <a:cs typeface="+mj-cs"/>
              </a:rPr>
              <a:t> </a:t>
            </a:r>
            <a:r>
              <a:rPr lang="en-US" sz="2600" i="1" kern="1200" dirty="0">
                <a:solidFill>
                  <a:srgbClr val="FFFFFF"/>
                </a:solidFill>
                <a:latin typeface="+mj-lt"/>
                <a:ea typeface="+mj-ea"/>
                <a:cs typeface="+mj-cs"/>
              </a:rPr>
              <a:t>and</a:t>
            </a:r>
            <a:r>
              <a:rPr lang="en-US" sz="2600" kern="1200" dirty="0">
                <a:solidFill>
                  <a:srgbClr val="FFFFFF"/>
                </a:solidFill>
                <a:latin typeface="+mj-lt"/>
                <a:ea typeface="+mj-ea"/>
                <a:cs typeface="+mj-cs"/>
              </a:rPr>
              <a:t> </a:t>
            </a:r>
            <a:r>
              <a:rPr lang="en-US" sz="2600" kern="1200">
                <a:solidFill>
                  <a:srgbClr val="FFFFFF"/>
                </a:solidFill>
                <a:latin typeface="+mj-lt"/>
                <a:ea typeface="+mj-ea"/>
                <a:cs typeface="+mj-cs"/>
              </a:rPr>
              <a:t>www.facebook.com</a:t>
            </a:r>
            <a:r>
              <a:rPr lang="en-US" sz="2600" kern="1200" dirty="0">
                <a:solidFill>
                  <a:srgbClr val="FFFFFF"/>
                </a:solidFill>
                <a:latin typeface="+mj-lt"/>
                <a:ea typeface="+mj-ea"/>
                <a:cs typeface="+mj-cs"/>
              </a:rPr>
              <a:t>/</a:t>
            </a:r>
            <a:r>
              <a:rPr lang="en-US" sz="2600" kern="1200">
                <a:solidFill>
                  <a:srgbClr val="FFFFFF"/>
                </a:solidFill>
                <a:latin typeface="+mj-lt"/>
                <a:ea typeface="+mj-ea"/>
                <a:cs typeface="+mj-cs"/>
              </a:rPr>
              <a:t>AnglicanMissions</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Follow us on Instagram </a:t>
            </a:r>
            <a:r>
              <a:rPr lang="en-US" sz="2600" kern="1200">
                <a:solidFill>
                  <a:srgbClr val="FFFFFF"/>
                </a:solidFill>
                <a:latin typeface="+mj-lt"/>
                <a:ea typeface="+mj-ea"/>
                <a:cs typeface="+mj-cs"/>
              </a:rPr>
              <a:t>Anglican_missions</a:t>
            </a:r>
            <a:r>
              <a:rPr lang="en-US" sz="2600" kern="1200" dirty="0">
                <a:solidFill>
                  <a:srgbClr val="FFFFFF"/>
                </a:solidFill>
                <a:latin typeface="+mj-lt"/>
                <a:ea typeface="+mj-ea"/>
                <a:cs typeface="+mj-cs"/>
              </a:rPr>
              <a:t>  </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  </a:t>
            </a:r>
          </a:p>
        </p:txBody>
      </p:sp>
      <p:cxnSp>
        <p:nvCxnSpPr>
          <p:cNvPr id="73" name="Straight Connector 72">
            <a:extLst>
              <a:ext uri="{FF2B5EF4-FFF2-40B4-BE49-F238E27FC236}">
                <a16:creationId xmlns:a16="http://schemas.microsoft.com/office/drawing/2014/main" id="{0B91AB35-C3B4-4B70-B3DD-13D63B7DA23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3975" y="2423149"/>
            <a:ext cx="0" cy="201168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096000" y="2801649"/>
            <a:ext cx="5459470" cy="125567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7698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8133" r="-1" b="16847"/>
          <a:stretch/>
        </p:blipFill>
        <p:spPr>
          <a:xfrm>
            <a:off x="20" y="10"/>
            <a:ext cx="12188932" cy="6857990"/>
          </a:xfrm>
          <a:prstGeom prst="rect">
            <a:avLst/>
          </a:prstGeom>
        </p:spPr>
      </p:pic>
      <p:sp>
        <p:nvSpPr>
          <p:cNvPr id="33" name="Freeform: Shape 26">
            <a:extLst>
              <a:ext uri="{FF2B5EF4-FFF2-40B4-BE49-F238E27FC236}">
                <a16:creationId xmlns:a16="http://schemas.microsoft.com/office/drawing/2014/main" id="{5E8D2E83-FB3A-40E7-A9E5-7AB389D612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bg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265471" y="4557252"/>
            <a:ext cx="9917620" cy="1548909"/>
          </a:xfrm>
        </p:spPr>
        <p:txBody>
          <a:bodyPr>
            <a:normAutofit/>
          </a:bodyPr>
          <a:lstStyle/>
          <a:p>
            <a:pPr marL="0" indent="0">
              <a:buNone/>
            </a:pPr>
            <a:r>
              <a:rPr lang="en-NZ" sz="2400" dirty="0"/>
              <a:t>Anglican Missions have launched a </a:t>
            </a:r>
            <a:r>
              <a:rPr lang="en-US" sz="2400" dirty="0"/>
              <a:t>specific appeal to support the now unfunded hostel at </a:t>
            </a:r>
            <a:r>
              <a:rPr lang="en-US" sz="2400" dirty="0" err="1"/>
              <a:t>Mirpurkhas</a:t>
            </a:r>
            <a:r>
              <a:rPr lang="en-US" sz="2400" dirty="0"/>
              <a:t>, a mission of the Diocese of Hyderabad, Pakistan. </a:t>
            </a:r>
          </a:p>
        </p:txBody>
      </p:sp>
      <p:sp>
        <p:nvSpPr>
          <p:cNvPr id="6" name="Title 5">
            <a:extLst>
              <a:ext uri="{FF2B5EF4-FFF2-40B4-BE49-F238E27FC236}">
                <a16:creationId xmlns:a16="http://schemas.microsoft.com/office/drawing/2014/main" id="{A1FFA83E-DFE1-454A-8CAA-A66C63DBCEB0}"/>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718624572"/>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094105" y="802955"/>
            <a:ext cx="4977976" cy="1454051"/>
          </a:xfrm>
        </p:spPr>
        <p:txBody>
          <a:bodyPr>
            <a:normAutofit/>
          </a:bodyPr>
          <a:lstStyle/>
          <a:p>
            <a:r>
              <a:rPr lang="en-NZ">
                <a:solidFill>
                  <a:srgbClr val="000000"/>
                </a:solidFill>
                <a:latin typeface="Impact" panose="020B0806030902050204" pitchFamily="34" charset="0"/>
              </a:rPr>
              <a:t>Reason for the appeal</a:t>
            </a:r>
          </a:p>
        </p:txBody>
      </p:sp>
      <p:sp>
        <p:nvSpPr>
          <p:cNvPr id="1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p:cNvPicPr>
            <a:picLocks noChangeAspect="1"/>
          </p:cNvPicPr>
          <p:nvPr/>
        </p:nvPicPr>
        <p:blipFill rotWithShape="1">
          <a:blip r:embed="rId4">
            <a:alphaModFix/>
            <a:extLst>
              <a:ext uri="{28A0092B-C50C-407E-A947-70E740481C1C}">
                <a14:useLocalDpi xmlns:a14="http://schemas.microsoft.com/office/drawing/2010/main" val="0"/>
              </a:ext>
            </a:extLst>
          </a:blip>
          <a:srcRect l="12298" r="16286" b="2"/>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p:cNvSpPr>
            <a:spLocks noGrp="1"/>
          </p:cNvSpPr>
          <p:nvPr>
            <p:ph idx="1"/>
          </p:nvPr>
        </p:nvSpPr>
        <p:spPr>
          <a:xfrm>
            <a:off x="6090574" y="2421682"/>
            <a:ext cx="4977578" cy="3639289"/>
          </a:xfrm>
        </p:spPr>
        <p:txBody>
          <a:bodyPr anchor="ctr">
            <a:normAutofit/>
          </a:bodyPr>
          <a:lstStyle/>
          <a:p>
            <a:pPr marL="0" indent="0">
              <a:buClr>
                <a:srgbClr val="009999"/>
              </a:buClr>
              <a:buSzPct val="65000"/>
              <a:buNone/>
            </a:pPr>
            <a:r>
              <a:rPr lang="en-US" sz="2000">
                <a:solidFill>
                  <a:srgbClr val="000000"/>
                </a:solidFill>
              </a:rPr>
              <a:t>Funds raised will ensure the Mirpurkhas hostel can remain open, enabling marginalised students from remote rural areas to complete their final years of high-school education. </a:t>
            </a:r>
          </a:p>
          <a:p>
            <a:pPr marL="0" indent="0">
              <a:buClr>
                <a:srgbClr val="009999"/>
              </a:buClr>
              <a:buSzPct val="65000"/>
              <a:buNone/>
            </a:pPr>
            <a:r>
              <a:rPr lang="en-US" sz="2000">
                <a:solidFill>
                  <a:srgbClr val="000000"/>
                </a:solidFill>
              </a:rPr>
              <a:t>Without funds the hostel will not be able to re-open once the government lifts Covid -19 lockdown restrictions.  While the hostel is due to re-open in September, key funders have pulled out because of Covid19. </a:t>
            </a:r>
          </a:p>
          <a:p>
            <a:pPr marL="0" indent="0">
              <a:buClr>
                <a:srgbClr val="009999"/>
              </a:buClr>
              <a:buSzPct val="65000"/>
              <a:buNone/>
            </a:pPr>
            <a:r>
              <a:rPr lang="en-US" sz="2000">
                <a:solidFill>
                  <a:srgbClr val="000000"/>
                </a:solidFill>
              </a:rPr>
              <a:t>If the hostel doesn’t re-open, current students will not be able to complete their studies. </a:t>
            </a:r>
            <a:endParaRPr lang="en-NZ" sz="2000" i="1">
              <a:solidFill>
                <a:srgbClr val="000000"/>
              </a:solidFill>
              <a:latin typeface="+mj-lt"/>
            </a:endParaRPr>
          </a:p>
        </p:txBody>
      </p:sp>
    </p:spTree>
    <p:extLst>
      <p:ext uri="{BB962C8B-B14F-4D97-AF65-F5344CB8AC3E}">
        <p14:creationId xmlns:p14="http://schemas.microsoft.com/office/powerpoint/2010/main" val="1681540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7" name="Picture 6" descr="A group of people that are talking to each other&#10;&#10;Description automatically generated">
            <a:extLst>
              <a:ext uri="{FF2B5EF4-FFF2-40B4-BE49-F238E27FC236}">
                <a16:creationId xmlns:a16="http://schemas.microsoft.com/office/drawing/2014/main" id="{CE450F8F-4692-8942-8116-9209E01F71DE}"/>
              </a:ext>
            </a:extLst>
          </p:cNvPr>
          <p:cNvPicPr>
            <a:picLocks noChangeAspect="1"/>
          </p:cNvPicPr>
          <p:nvPr/>
        </p:nvPicPr>
        <p:blipFill rotWithShape="1">
          <a:blip r:embed="rId2">
            <a:extLst>
              <a:ext uri="{28A0092B-C50C-407E-A947-70E740481C1C}">
                <a14:useLocalDpi xmlns:a14="http://schemas.microsoft.com/office/drawing/2010/main" val="0"/>
              </a:ext>
            </a:extLst>
          </a:blip>
          <a:srcRect l="23339"/>
          <a:stretch/>
        </p:blipFill>
        <p:spPr>
          <a:xfrm>
            <a:off x="5182104" y="10"/>
            <a:ext cx="7009896" cy="6857990"/>
          </a:xfrm>
          <a:custGeom>
            <a:avLst/>
            <a:gdLst/>
            <a:ahLst/>
            <a:cxnLst/>
            <a:rect l="l" t="t" r="r" b="b"/>
            <a:pathLst>
              <a:path w="7009896" h="6858000">
                <a:moveTo>
                  <a:pt x="0" y="0"/>
                </a:moveTo>
                <a:lnTo>
                  <a:pt x="7009896" y="0"/>
                </a:lnTo>
                <a:lnTo>
                  <a:pt x="7009896" y="6858000"/>
                </a:lnTo>
                <a:lnTo>
                  <a:pt x="21616" y="6858000"/>
                </a:lnTo>
                <a:lnTo>
                  <a:pt x="129867" y="6647018"/>
                </a:lnTo>
                <a:cubicBezTo>
                  <a:pt x="1043295" y="4758249"/>
                  <a:pt x="1332296" y="2559611"/>
                  <a:pt x="814641" y="380651"/>
                </a:cubicBezTo>
                <a:lnTo>
                  <a:pt x="714685" y="1"/>
                </a:lnTo>
                <a:lnTo>
                  <a:pt x="0" y="1"/>
                </a:lnTo>
                <a:close/>
              </a:path>
            </a:pathLst>
          </a:custGeom>
        </p:spPr>
      </p:pic>
      <p:sp>
        <p:nvSpPr>
          <p:cNvPr id="12" name="Freeform: Shape 11">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4" name="Freeform: Shape 13">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CFA9E664-7A9B-9E4B-890C-41F88AE48193}"/>
              </a:ext>
            </a:extLst>
          </p:cNvPr>
          <p:cNvSpPr txBox="1"/>
          <p:nvPr/>
        </p:nvSpPr>
        <p:spPr>
          <a:xfrm>
            <a:off x="804673" y="1396289"/>
            <a:ext cx="4782458"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b="1">
                <a:latin typeface="+mj-lt"/>
                <a:ea typeface="+mj-ea"/>
                <a:cs typeface="+mj-cs"/>
              </a:rPr>
              <a:t>Hostel benefits:</a:t>
            </a:r>
            <a:endParaRPr lang="en-US" sz="4400">
              <a:latin typeface="+mj-lt"/>
              <a:ea typeface="+mj-ea"/>
              <a:cs typeface="+mj-cs"/>
            </a:endParaRPr>
          </a:p>
        </p:txBody>
      </p:sp>
      <p:sp>
        <p:nvSpPr>
          <p:cNvPr id="6" name="Rectangle 5">
            <a:extLst>
              <a:ext uri="{FF2B5EF4-FFF2-40B4-BE49-F238E27FC236}">
                <a16:creationId xmlns:a16="http://schemas.microsoft.com/office/drawing/2014/main" id="{34BDFDCB-8FAB-CB4D-948F-78B92627686E}"/>
              </a:ext>
            </a:extLst>
          </p:cNvPr>
          <p:cNvSpPr/>
          <p:nvPr/>
        </p:nvSpPr>
        <p:spPr>
          <a:xfrm>
            <a:off x="804672" y="2871982"/>
            <a:ext cx="4782458" cy="3181684"/>
          </a:xfrm>
          <a:prstGeom prst="rect">
            <a:avLst/>
          </a:prstGeom>
        </p:spPr>
        <p:txBody>
          <a:bodyPr vert="horz" lIns="91440" tIns="45720" rIns="91440" bIns="45720" rtlCol="0" anchor="t">
            <a:normAutofit/>
          </a:bodyPr>
          <a:lstStyle/>
          <a:p>
            <a:pPr indent="-228600" defTabSz="914400">
              <a:lnSpc>
                <a:spcPct val="90000"/>
              </a:lnSpc>
              <a:spcAft>
                <a:spcPts val="600"/>
              </a:spcAft>
              <a:buFont typeface="Arial" panose="020B0604020202020204" pitchFamily="34" charset="0"/>
              <a:buChar char="•"/>
            </a:pPr>
            <a:r>
              <a:rPr lang="en-US" dirty="0"/>
              <a:t>The Diocesan hostel </a:t>
            </a:r>
            <a:r>
              <a:rPr lang="en-US" dirty="0" err="1"/>
              <a:t>programme</a:t>
            </a:r>
            <a:r>
              <a:rPr lang="en-US" dirty="0"/>
              <a:t> supports children from </a:t>
            </a:r>
            <a:r>
              <a:rPr lang="en-US" dirty="0" err="1"/>
              <a:t>marginalised</a:t>
            </a:r>
            <a:r>
              <a:rPr lang="en-US" dirty="0"/>
              <a:t> rural backgrounds, allowing them to access education, something many of their parents were not able to do; and to learn life, leadership and vocational skills, and become more resilient, multilingual and resourceful. </a:t>
            </a:r>
          </a:p>
          <a:p>
            <a:pPr indent="-228600" defTabSz="914400">
              <a:lnSpc>
                <a:spcPct val="90000"/>
              </a:lnSpc>
              <a:spcAft>
                <a:spcPts val="600"/>
              </a:spcAft>
              <a:buFont typeface="Arial" panose="020B0604020202020204" pitchFamily="34" charset="0"/>
              <a:buChar char="•"/>
            </a:pPr>
            <a:r>
              <a:rPr lang="en-US" dirty="0"/>
              <a:t>Former students have gone on to be leaders in their villages, communities and church. </a:t>
            </a:r>
            <a:br>
              <a:rPr lang="en-US" dirty="0"/>
            </a:br>
            <a:r>
              <a:rPr lang="en-US" dirty="0"/>
              <a:t>Not being able to continue their education at the hostel would be life-changing for them. </a:t>
            </a:r>
          </a:p>
        </p:txBody>
      </p:sp>
    </p:spTree>
    <p:extLst>
      <p:ext uri="{BB962C8B-B14F-4D97-AF65-F5344CB8AC3E}">
        <p14:creationId xmlns:p14="http://schemas.microsoft.com/office/powerpoint/2010/main" val="213738838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alphaModFix/>
            <a:extLst>
              <a:ext uri="{28A0092B-C50C-407E-A947-70E740481C1C}">
                <a14:useLocalDpi xmlns:a14="http://schemas.microsoft.com/office/drawing/2010/main" val="0"/>
              </a:ext>
            </a:extLst>
          </a:blip>
          <a:srcRect t="24623" r="-2" b="15046"/>
          <a:stretch/>
        </p:blipFill>
        <p:spPr>
          <a:xfrm>
            <a:off x="5797543" y="10"/>
            <a:ext cx="6394152" cy="6857990"/>
          </a:xfrm>
          <a:prstGeom prst="rect">
            <a:avLst/>
          </a:prstGeom>
        </p:spPr>
      </p:pic>
      <p:pic>
        <p:nvPicPr>
          <p:cNvPr id="12" name="Picture 11">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7" name="Title 6"/>
          <p:cNvSpPr>
            <a:spLocks noGrp="1"/>
          </p:cNvSpPr>
          <p:nvPr>
            <p:ph type="title"/>
          </p:nvPr>
        </p:nvSpPr>
        <p:spPr>
          <a:xfrm>
            <a:off x="804998" y="798445"/>
            <a:ext cx="4803636" cy="1311664"/>
          </a:xfrm>
        </p:spPr>
        <p:txBody>
          <a:bodyPr>
            <a:normAutofit/>
          </a:bodyPr>
          <a:lstStyle/>
          <a:p>
            <a:pPr marL="0" marR="0" lvl="0" indent="0" defTabSz="914400" rtl="0" eaLnBrk="1" fontAlgn="auto" latinLnBrk="0" hangingPunct="1">
              <a:spcBef>
                <a:spcPts val="0"/>
              </a:spcBef>
              <a:spcAft>
                <a:spcPts val="0"/>
              </a:spcAft>
              <a:buClrTx/>
              <a:buSzTx/>
              <a:buFontTx/>
              <a:buNone/>
              <a:tabLst/>
              <a:defRPr/>
            </a:pPr>
            <a:r>
              <a:rPr kumimoji="0" lang="en-NZ" b="0" i="0" u="none" strike="noStrike" kern="1200" cap="none" spc="0" normalizeH="0" baseline="0" noProof="0">
                <a:ln>
                  <a:noFill/>
                </a:ln>
                <a:solidFill>
                  <a:srgbClr val="000000"/>
                </a:solidFill>
                <a:effectLst/>
                <a:uLnTx/>
                <a:uFillTx/>
                <a:latin typeface="Impact" panose="020B0806030902050204" pitchFamily="34" charset="0"/>
                <a:ea typeface="+mn-ea"/>
                <a:cs typeface="+mn-cs"/>
              </a:rPr>
              <a:t>From the Students…</a:t>
            </a:r>
          </a:p>
        </p:txBody>
      </p:sp>
      <p:sp>
        <p:nvSpPr>
          <p:cNvPr id="3" name="Content Placeholder 2"/>
          <p:cNvSpPr>
            <a:spLocks noGrp="1"/>
          </p:cNvSpPr>
          <p:nvPr>
            <p:ph idx="1"/>
          </p:nvPr>
        </p:nvSpPr>
        <p:spPr>
          <a:xfrm>
            <a:off x="804997" y="2272143"/>
            <a:ext cx="4706803" cy="3788830"/>
          </a:xfrm>
        </p:spPr>
        <p:txBody>
          <a:bodyPr anchor="ctr">
            <a:normAutofit/>
          </a:bodyPr>
          <a:lstStyle/>
          <a:p>
            <a:pPr marL="0" indent="0">
              <a:buClr>
                <a:schemeClr val="accent2"/>
              </a:buClr>
              <a:buSzPct val="70000"/>
              <a:buNone/>
            </a:pPr>
            <a:endParaRPr lang="en-NZ" sz="2000">
              <a:solidFill>
                <a:srgbClr val="000000"/>
              </a:solidFill>
              <a:latin typeface="+mj-lt"/>
            </a:endParaRPr>
          </a:p>
          <a:p>
            <a:pPr marL="0" indent="0">
              <a:buClr>
                <a:schemeClr val="accent1"/>
              </a:buClr>
              <a:buNone/>
            </a:pPr>
            <a:endParaRPr lang="en-NZ" sz="2000">
              <a:solidFill>
                <a:srgbClr val="000000"/>
              </a:solidFill>
            </a:endParaRPr>
          </a:p>
        </p:txBody>
      </p:sp>
      <p:sp>
        <p:nvSpPr>
          <p:cNvPr id="2" name="Rectangle 1">
            <a:extLst>
              <a:ext uri="{FF2B5EF4-FFF2-40B4-BE49-F238E27FC236}">
                <a16:creationId xmlns:a16="http://schemas.microsoft.com/office/drawing/2014/main" id="{2031E1CD-4367-4549-BB1E-FD1477A85D16}"/>
              </a:ext>
            </a:extLst>
          </p:cNvPr>
          <p:cNvSpPr/>
          <p:nvPr/>
        </p:nvSpPr>
        <p:spPr>
          <a:xfrm>
            <a:off x="516876" y="2272143"/>
            <a:ext cx="5579124" cy="4047262"/>
          </a:xfrm>
          <a:prstGeom prst="rect">
            <a:avLst/>
          </a:prstGeom>
        </p:spPr>
        <p:txBody>
          <a:bodyPr wrap="square">
            <a:spAutoFit/>
          </a:bodyPr>
          <a:lstStyle/>
          <a:p>
            <a:pPr lvl="0">
              <a:spcAft>
                <a:spcPts val="600"/>
              </a:spcAft>
            </a:pPr>
            <a:r>
              <a:rPr lang="en-US" b="1" i="1" dirty="0"/>
              <a:t>Raja</a:t>
            </a:r>
            <a:r>
              <a:rPr lang="en-US" i="1" dirty="0"/>
              <a:t> comes from a tiny rural village; his mother is a widow and the family have no resources. When he was six Raja came to live in the hostel in order that he could attend school and get an education. He is now one year away from matriculation. Raja was all ready to take his end of year exams when the Covid19 lockdown meant his school and the hostel had to close. While he stays in touch to know when he can return to the hostel… </a:t>
            </a:r>
          </a:p>
          <a:p>
            <a:pPr lvl="0">
              <a:spcAft>
                <a:spcPts val="600"/>
              </a:spcAft>
            </a:pPr>
            <a:r>
              <a:rPr lang="en-US" i="1" dirty="0"/>
              <a:t>but already five months have passed.</a:t>
            </a:r>
            <a:br>
              <a:rPr lang="en-US" i="1" dirty="0"/>
            </a:br>
            <a:r>
              <a:rPr lang="en-US" i="1" dirty="0"/>
              <a:t>He has spent the summer working in the fields in 45 degrees heat to support his family. If Raja is not able to return to school, he may never have a qualification to enable him to get other types of work. The life of a day laborer for a feudal-type landlord is insecure and hard.</a:t>
            </a:r>
            <a:endParaRPr lang="en-NZ" kern="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4179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596" b="16404"/>
          <a:stretch/>
        </p:blipFill>
        <p:spPr>
          <a:xfrm>
            <a:off x="-1" y="10"/>
            <a:ext cx="12192000" cy="6857990"/>
          </a:xfrm>
          <a:prstGeom prst="rect">
            <a:avLst/>
          </a:prstGeom>
        </p:spPr>
      </p:pic>
      <p:sp>
        <p:nvSpPr>
          <p:cNvPr id="15"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17" name="Straight Connector 16">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4" name="Text Box 7"/>
          <p:cNvSpPr txBox="1">
            <a:spLocks noGrp="1"/>
          </p:cNvSpPr>
          <p:nvPr>
            <p:ph idx="1"/>
          </p:nvPr>
        </p:nvSpPr>
        <p:spPr>
          <a:xfrm>
            <a:off x="309435" y="998175"/>
            <a:ext cx="5108368" cy="6024388"/>
          </a:xfrm>
          <a:prstGeom prst="ellipse">
            <a:avLst/>
          </a:prstGeom>
        </p:spPr>
        <p:txBody>
          <a:bodyPr rot="0" spcFirstLastPara="0" vert="horz" lIns="91440" tIns="45720" rIns="91440" bIns="45720" numCol="1" spcCol="0" rtlCol="0" fromWordArt="0" anchor="ctr" anchorCtr="0" forceAA="0" compatLnSpc="1">
            <a:prstTxWarp prst="textNoShape">
              <a:avLst/>
            </a:prstTxWarp>
            <a:normAutofit/>
          </a:bodyPr>
          <a:lstStyle/>
          <a:p>
            <a:pPr marL="0" indent="0">
              <a:spcAft>
                <a:spcPts val="0"/>
              </a:spcAft>
              <a:buNone/>
            </a:pPr>
            <a:r>
              <a:rPr lang="en-NZ" sz="1800" b="1" dirty="0">
                <a:effectLst/>
                <a:latin typeface="Calibri" panose="020F0502020204030204" pitchFamily="34" charset="0"/>
                <a:ea typeface="Calibri" panose="020F0502020204030204" pitchFamily="34" charset="0"/>
                <a:cs typeface="Times New Roman" panose="02020603050405020304" pitchFamily="18" charset="0"/>
              </a:rPr>
              <a:t>Daud: (a student leader from 2019)</a:t>
            </a:r>
            <a:r>
              <a:rPr lang="en-NZ" sz="18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spcAft>
                <a:spcPts val="0"/>
              </a:spcAft>
              <a:buNone/>
            </a:pPr>
            <a:endParaRPr lang="en-NZ" sz="1400" dirty="0">
              <a:latin typeface="Calibri" panose="020F0502020204030204" pitchFamily="34" charset="0"/>
              <a:ea typeface="Calibri" panose="020F0502020204030204" pitchFamily="34" charset="0"/>
              <a:cs typeface="Calibri" panose="020F0502020204030204" pitchFamily="34" charset="0"/>
            </a:endParaRPr>
          </a:p>
          <a:p>
            <a:pPr marL="0" indent="0">
              <a:spcAft>
                <a:spcPts val="0"/>
              </a:spcAft>
              <a:buNone/>
            </a:pPr>
            <a:r>
              <a:rPr lang="en-NZ" sz="1600" dirty="0">
                <a:effectLst/>
                <a:latin typeface="Calibri" panose="020F0502020204030204" pitchFamily="34" charset="0"/>
                <a:ea typeface="Calibri" panose="020F0502020204030204" pitchFamily="34" charset="0"/>
                <a:cs typeface="Calibri" panose="020F0502020204030204" pitchFamily="34" charset="0"/>
              </a:rPr>
              <a:t>I have learnt so much about leadership from living at the hostel. I have learnt about leading meetings, sharing stories and the importance of routines and discipline in our life. When we have a fun night I have the opportunity to sing, to lead, speaking in front of others...”</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4260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p:cNvSpPr txBox="1">
            <a:spLocks noGrp="1"/>
          </p:cNvSpPr>
          <p:nvPr>
            <p:ph type="ctrTitle"/>
          </p:nvPr>
        </p:nvSpPr>
        <p:spPr>
          <a:xfrm>
            <a:off x="309716" y="722671"/>
            <a:ext cx="11444749" cy="4984955"/>
          </a:xfrm>
          <a:prstGeom prst="rect">
            <a:avLst/>
          </a:prstGeom>
        </p:spPr>
        <p:txBody>
          <a:bodyPr rtlCol="0" anchor="ctr">
            <a:normAutofit/>
          </a:bodyPr>
          <a:lstStyle/>
          <a:p>
            <a:r>
              <a:rPr lang="en-US" sz="2400" b="1" dirty="0"/>
              <a:t>My name is </a:t>
            </a:r>
            <a:r>
              <a:rPr lang="en-US" sz="2400" b="1" dirty="0" err="1"/>
              <a:t>Bhemo</a:t>
            </a:r>
            <a:r>
              <a:rPr lang="en-US" sz="2400" b="1" dirty="0"/>
              <a:t>, I study in 11</a:t>
            </a:r>
            <a:r>
              <a:rPr lang="en-US" sz="2400" b="1" baseline="30000" dirty="0"/>
              <a:t>th</a:t>
            </a:r>
            <a:r>
              <a:rPr lang="en-US" sz="2400" b="1" dirty="0"/>
              <a:t> grade. I joined the Hostel,…because there was no high school close to my home…When I studied from my village elementary school I was very lazy and not interested in my studies...</a:t>
            </a:r>
            <a:br>
              <a:rPr lang="en-US" sz="2400" b="1" dirty="0"/>
            </a:br>
            <a:br>
              <a:rPr lang="en-US" sz="2400" b="1" dirty="0"/>
            </a:br>
            <a:r>
              <a:rPr lang="en-US" sz="2400" b="1" i="1" dirty="0"/>
              <a:t>From living in the hostel a lot of changes have come in my life. </a:t>
            </a:r>
            <a:br>
              <a:rPr lang="en-US" sz="2400" b="1" i="1" dirty="0"/>
            </a:br>
            <a:br>
              <a:rPr lang="en-US" sz="2400" b="1" i="1" dirty="0"/>
            </a:br>
            <a:r>
              <a:rPr lang="en-US" sz="2400" b="1" dirty="0"/>
              <a:t>Now, when I go to my village I help my father in his work. I respect my elders... </a:t>
            </a:r>
            <a:br>
              <a:rPr lang="en-US" sz="2400" b="1" dirty="0"/>
            </a:br>
            <a:r>
              <a:rPr lang="en-US" sz="2400" b="1" dirty="0"/>
              <a:t>I have gained a lot from being in the hostel…</a:t>
            </a:r>
            <a:br>
              <a:rPr lang="en-US" sz="2400" b="1" dirty="0"/>
            </a:br>
            <a:r>
              <a:rPr lang="en-US" sz="2400" b="1" dirty="0"/>
              <a:t>I’ve learnt good ways of living my life, how to relate well with others…  </a:t>
            </a:r>
            <a:br>
              <a:rPr lang="en-US" sz="2400" b="1" dirty="0"/>
            </a:br>
            <a:br>
              <a:rPr lang="en-US" sz="2400" b="1" dirty="0"/>
            </a:br>
            <a:r>
              <a:rPr lang="en-US" sz="2400" b="1" dirty="0"/>
              <a:t>I am very thankful to the hostel that it has been so helpful to me. </a:t>
            </a:r>
            <a:br>
              <a:rPr lang="en-US" sz="2400" b="1" dirty="0"/>
            </a:br>
            <a:endParaRPr lang="en-NZ" sz="2400" b="1" dirty="0"/>
          </a:p>
        </p:txBody>
      </p:sp>
      <p:sp>
        <p:nvSpPr>
          <p:cNvPr id="15" name="Rectangle 14">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2321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t="13162" r="-2" b="23207"/>
          <a:stretch/>
        </p:blipFill>
        <p:spPr>
          <a:xfrm>
            <a:off x="6015107" y="-1"/>
            <a:ext cx="6176895" cy="2937954"/>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1" b="12761"/>
          <a:stretch/>
        </p:blipFill>
        <p:spPr>
          <a:xfrm>
            <a:off x="4203638" y="2937953"/>
            <a:ext cx="7988360" cy="3920047"/>
          </a:xfrm>
          <a:prstGeom prst="rect">
            <a:avLst/>
          </a:prstGeom>
        </p:spPr>
      </p:pic>
      <p:sp>
        <p:nvSpPr>
          <p:cNvPr id="14" name="Freeform: Shape 13">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85980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431174"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p:cNvSpPr/>
          <p:nvPr/>
        </p:nvSpPr>
        <p:spPr>
          <a:xfrm>
            <a:off x="804672" y="365125"/>
            <a:ext cx="5266155"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kern="1200">
                <a:solidFill>
                  <a:schemeClr val="tx1"/>
                </a:solidFill>
                <a:latin typeface="+mj-lt"/>
                <a:ea typeface="+mj-ea"/>
                <a:cs typeface="+mj-cs"/>
              </a:rPr>
              <a:t>GOAL</a:t>
            </a:r>
          </a:p>
        </p:txBody>
      </p:sp>
      <p:sp>
        <p:nvSpPr>
          <p:cNvPr id="3" name="Content Placeholder 2"/>
          <p:cNvSpPr>
            <a:spLocks noGrp="1"/>
          </p:cNvSpPr>
          <p:nvPr>
            <p:ph idx="1"/>
          </p:nvPr>
        </p:nvSpPr>
        <p:spPr>
          <a:xfrm>
            <a:off x="804672" y="2022601"/>
            <a:ext cx="3941499" cy="4154361"/>
          </a:xfrm>
        </p:spPr>
        <p:txBody>
          <a:bodyPr vert="horz" lIns="91440" tIns="45720" rIns="91440" bIns="45720" rtlCol="0">
            <a:normAutofit/>
          </a:bodyPr>
          <a:lstStyle/>
          <a:p>
            <a:pPr marL="0">
              <a:buClr>
                <a:srgbClr val="009999"/>
              </a:buClr>
              <a:buSzPct val="65000"/>
            </a:pPr>
            <a:r>
              <a:rPr lang="en-US" sz="2000"/>
              <a:t>The plan is to raise sufficient funds to enable the hostel to stay open for 8 months from September through to April 2021 (the end of the academic year and exams). </a:t>
            </a:r>
          </a:p>
          <a:p>
            <a:pPr marL="0">
              <a:buClr>
                <a:srgbClr val="009999"/>
              </a:buClr>
              <a:buSzPct val="65000"/>
            </a:pPr>
            <a:r>
              <a:rPr lang="en-US" sz="2000"/>
              <a:t>This will give the Diocese of Hyderabad time to explore new funding sources.</a:t>
            </a:r>
            <a:endParaRPr lang="en-US" sz="2000" i="1"/>
          </a:p>
          <a:p>
            <a:pPr marL="0"/>
            <a:endParaRPr lang="en-US" sz="2000"/>
          </a:p>
        </p:txBody>
      </p:sp>
    </p:spTree>
    <p:extLst>
      <p:ext uri="{BB962C8B-B14F-4D97-AF65-F5344CB8AC3E}">
        <p14:creationId xmlns:p14="http://schemas.microsoft.com/office/powerpoint/2010/main" val="302944893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22F9423-F4B1-45D4-8445-E9991ECCB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812897" y="518649"/>
            <a:ext cx="9882278" cy="1067634"/>
          </a:xfrm>
          <a:prstGeom prst="rect">
            <a:avLst/>
          </a:prstGeom>
        </p:spPr>
        <p:txBody>
          <a:bodyPr vert="horz" lIns="91440" tIns="45720" rIns="91440" bIns="45720" rtlCol="0" anchor="ctr">
            <a:normAutofit/>
          </a:bodyPr>
          <a:lstStyle/>
          <a:p>
            <a:pPr marL="0" marR="0" lvl="0" indent="0" defTabSz="914400" fontAlgn="auto">
              <a:lnSpc>
                <a:spcPct val="90000"/>
              </a:lnSpc>
              <a:spcBef>
                <a:spcPct val="0"/>
              </a:spcBef>
              <a:spcAft>
                <a:spcPts val="600"/>
              </a:spcAft>
              <a:buClrTx/>
              <a:buSzTx/>
              <a:tabLst/>
              <a:defRPr/>
            </a:pPr>
            <a:r>
              <a:rPr kumimoji="0" lang="en-US" sz="4400" i="0" u="none" strike="noStrike" kern="1200" cap="none" spc="0" normalizeH="0" baseline="0" noProof="0" dirty="0">
                <a:ln>
                  <a:noFill/>
                </a:ln>
                <a:solidFill>
                  <a:schemeClr val="tx1"/>
                </a:solidFill>
                <a:effectLst/>
                <a:uLnTx/>
                <a:uFillTx/>
                <a:latin typeface="+mj-lt"/>
                <a:ea typeface="+mj-ea"/>
                <a:cs typeface="+mj-cs"/>
              </a:rPr>
              <a:t>What</a:t>
            </a:r>
            <a:r>
              <a:rPr kumimoji="0" lang="en-US" sz="4400" i="0" u="none" strike="noStrike" kern="1200" cap="none" spc="0" normalizeH="0" noProof="0" dirty="0">
                <a:ln>
                  <a:noFill/>
                </a:ln>
                <a:solidFill>
                  <a:schemeClr val="tx1"/>
                </a:solidFill>
                <a:effectLst/>
                <a:uLnTx/>
                <a:uFillTx/>
                <a:latin typeface="+mj-lt"/>
                <a:ea typeface="+mj-ea"/>
                <a:cs typeface="+mj-cs"/>
              </a:rPr>
              <a:t> the funds will provide</a:t>
            </a:r>
            <a:endParaRPr kumimoji="0" lang="en-US" sz="4400" i="0" u="none" strike="noStrike" kern="1200" cap="none" spc="0" normalizeH="0" baseline="0" noProof="0" dirty="0">
              <a:ln>
                <a:noFill/>
              </a:ln>
              <a:solidFill>
                <a:schemeClr val="tx1"/>
              </a:solidFill>
              <a:effectLst/>
              <a:uLnTx/>
              <a:uFillTx/>
              <a:latin typeface="+mj-lt"/>
              <a:ea typeface="+mj-ea"/>
              <a:cs typeface="+mj-cs"/>
            </a:endParaRPr>
          </a:p>
        </p:txBody>
      </p:sp>
      <p:grpSp>
        <p:nvGrpSpPr>
          <p:cNvPr id="22" name="Group 21">
            <a:extLst>
              <a:ext uri="{FF2B5EF4-FFF2-40B4-BE49-F238E27FC236}">
                <a16:creationId xmlns:a16="http://schemas.microsoft.com/office/drawing/2014/main" id="{770AE191-D2EA-45C9-A44D-830C188F74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2021" y="628863"/>
            <a:ext cx="1128382" cy="847206"/>
            <a:chOff x="8183879" y="1000124"/>
            <a:chExt cx="1562267" cy="1172973"/>
          </a:xfrm>
        </p:grpSpPr>
        <p:sp>
          <p:nvSpPr>
            <p:cNvPr id="23" name="Freeform 5">
              <a:extLst>
                <a:ext uri="{FF2B5EF4-FFF2-40B4-BE49-F238E27FC236}">
                  <a16:creationId xmlns:a16="http://schemas.microsoft.com/office/drawing/2014/main" id="{23A0E4C1-B7A6-4637-AC51-4A5AE3841F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F4E8C039-CC58-44F3-8A7B-E0A934C1D0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6" name="Content Placeholder 2">
            <a:extLst>
              <a:ext uri="{FF2B5EF4-FFF2-40B4-BE49-F238E27FC236}">
                <a16:creationId xmlns:a16="http://schemas.microsoft.com/office/drawing/2014/main" id="{F654AE78-35F6-4AC7-8018-23F4B56F4E64}"/>
              </a:ext>
            </a:extLst>
          </p:cNvPr>
          <p:cNvGraphicFramePr>
            <a:graphicFrameLocks noGrp="1"/>
          </p:cNvGraphicFramePr>
          <p:nvPr>
            <p:ph idx="1"/>
            <p:extLst>
              <p:ext uri="{D42A27DB-BD31-4B8C-83A1-F6EECF244321}">
                <p14:modId xmlns:p14="http://schemas.microsoft.com/office/powerpoint/2010/main" val="3951628886"/>
              </p:ext>
            </p:extLst>
          </p:nvPr>
        </p:nvGraphicFramePr>
        <p:xfrm>
          <a:off x="642255" y="1763902"/>
          <a:ext cx="10907490" cy="4601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63785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1291</Words>
  <Application>Microsoft Macintosh PowerPoint</Application>
  <PresentationFormat>Widescreen</PresentationFormat>
  <Paragraphs>62</Paragraphs>
  <Slides>12</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Impact</vt:lpstr>
      <vt:lpstr>Office Theme</vt:lpstr>
      <vt:lpstr>in Partnership with the Diocese of Christchurch and NZCMS</vt:lpstr>
      <vt:lpstr>PowerPoint Presentation</vt:lpstr>
      <vt:lpstr>Reason for the appeal</vt:lpstr>
      <vt:lpstr>PowerPoint Presentation</vt:lpstr>
      <vt:lpstr>From the Students…</vt:lpstr>
      <vt:lpstr>PowerPoint Presentation</vt:lpstr>
      <vt:lpstr>My name is Bhemo, I study in 11th grade. I joined the Hostel,…because there was no high school close to my home…When I studied from my village elementary school I was very lazy and not interested in my studies...  From living in the hostel a lot of changes have come in my life.   Now, when I go to my village I help my father in his work. I respect my elders...  I have gained a lot from being in the hostel… I’ve learnt good ways of living my life, how to relate well with others…    I am very thankful to the hostel that it has been so helpful to me.  </vt:lpstr>
      <vt:lpstr>PowerPoint Presentation</vt:lpstr>
      <vt:lpstr>PowerPoint Presentation</vt:lpstr>
      <vt:lpstr>Did you know…</vt:lpstr>
      <vt:lpstr>Bishop Kaleem of the Diocese of Hyderabad is extremely grateful for our support during this difficult time. </vt:lpstr>
      <vt:lpstr> PO Box 12 012 Thorndon Wellington 6144 New Zealand  T: +64 4 473-5172  F: +64 4 499-5553  www.angmissions.org.nz and www.facebook.com/AnglicanMissions Follow us on Instagram Anglican_missions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Partnership with the Diocese of Christchurch and NZCMS</dc:title>
  <dc:creator>Fry, Steph</dc:creator>
  <cp:lastModifiedBy>Fry, Steph</cp:lastModifiedBy>
  <cp:revision>1</cp:revision>
  <dcterms:created xsi:type="dcterms:W3CDTF">2020-09-22T21:30:29Z</dcterms:created>
  <dcterms:modified xsi:type="dcterms:W3CDTF">2020-09-22T21:31:37Z</dcterms:modified>
</cp:coreProperties>
</file>